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 id="272" r:id="rId4"/>
    <p:sldId id="274" r:id="rId5"/>
    <p:sldId id="275" r:id="rId6"/>
    <p:sldId id="256" r:id="rId7"/>
    <p:sldId id="262" r:id="rId8"/>
    <p:sldId id="267" r:id="rId9"/>
    <p:sldId id="259" r:id="rId10"/>
    <p:sldId id="263" r:id="rId11"/>
    <p:sldId id="266" r:id="rId12"/>
    <p:sldId id="260" r:id="rId13"/>
    <p:sldId id="264" r:id="rId14"/>
    <p:sldId id="268" r:id="rId15"/>
    <p:sldId id="269" r:id="rId16"/>
    <p:sldId id="261" r:id="rId17"/>
    <p:sldId id="265" r:id="rId18"/>
    <p:sldId id="270"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7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ink/ink1.xml><?xml version="1.0" encoding="utf-8"?>
<inkml:ink xmlns:inkml="http://www.w3.org/2003/InkML">
  <inkml:definitions/>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0489C-2745-48A5-9F99-CE2B7E3FB8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D150EF-3A4D-455C-BB9D-F54FC0E565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1773E0-30D5-4CF0-93AD-58CB5A7F46F8}"/>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5" name="Footer Placeholder 4">
            <a:extLst>
              <a:ext uri="{FF2B5EF4-FFF2-40B4-BE49-F238E27FC236}">
                <a16:creationId xmlns:a16="http://schemas.microsoft.com/office/drawing/2014/main" id="{28DA0861-A49F-44D2-8FFA-12647ABA9B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AD97F9-DA22-4D90-B825-9C69AF278F77}"/>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2105363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BFC28-3120-4988-82F9-81A2EEEA5B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FB56FE-2B7B-440D-8DF2-575CF76E28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E6AC2-1F3B-4B2B-B106-D687D74FD9DE}"/>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5" name="Footer Placeholder 4">
            <a:extLst>
              <a:ext uri="{FF2B5EF4-FFF2-40B4-BE49-F238E27FC236}">
                <a16:creationId xmlns:a16="http://schemas.microsoft.com/office/drawing/2014/main" id="{4A77A613-4EBB-4A89-913C-6EDD354010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424137-A021-4807-8F87-EA5FB193D169}"/>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335156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591283-2A59-48E5-B632-7B090306B6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AFE727-88A8-459C-9731-E9E82E45AB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072EE-731D-4359-8A35-2B2B5527094E}"/>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5" name="Footer Placeholder 4">
            <a:extLst>
              <a:ext uri="{FF2B5EF4-FFF2-40B4-BE49-F238E27FC236}">
                <a16:creationId xmlns:a16="http://schemas.microsoft.com/office/drawing/2014/main" id="{F5753E23-1572-4175-920A-AF7D45C405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AE1BB2-76C0-4B40-8810-511FED36E9BF}"/>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319120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8D1D-0D81-46DD-9250-2A8D71F5E8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F6FCEA-D75C-4B16-AFF4-4DAEBE462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408AEF-1100-4C8E-A9AE-4EA0183653DC}"/>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5" name="Footer Placeholder 4">
            <a:extLst>
              <a:ext uri="{FF2B5EF4-FFF2-40B4-BE49-F238E27FC236}">
                <a16:creationId xmlns:a16="http://schemas.microsoft.com/office/drawing/2014/main" id="{C790AF77-F805-49ED-9094-28E1644F44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EB059A-A969-4FF5-A5F1-BBD819C0BE73}"/>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186702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4989-D120-4C50-A8DD-F5BB15EB52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0F8492-E1EF-44A4-8A68-00AB48DC5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314475-73AB-4308-8C0D-514552C825EE}"/>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5" name="Footer Placeholder 4">
            <a:extLst>
              <a:ext uri="{FF2B5EF4-FFF2-40B4-BE49-F238E27FC236}">
                <a16:creationId xmlns:a16="http://schemas.microsoft.com/office/drawing/2014/main" id="{27FF52F6-4682-4923-9CCE-CF51D095E2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859D74-6AB2-4D01-83F3-365571AD048D}"/>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288243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CAF1-968E-4B2E-AFF4-C2B8613FC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A95BE-6EF4-46E5-A195-BB6DE98F17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AEFCCB-7297-4BB6-AB46-B1BF764B53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0718E7-2E04-46D6-B362-1DABA6F0EB59}"/>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6" name="Footer Placeholder 5">
            <a:extLst>
              <a:ext uri="{FF2B5EF4-FFF2-40B4-BE49-F238E27FC236}">
                <a16:creationId xmlns:a16="http://schemas.microsoft.com/office/drawing/2014/main" id="{D7799DAE-68CC-4419-AED9-797B0C763F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54E16B6-4D3A-426F-BBD4-65F962F4AC97}"/>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3148160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1AE0-E316-4637-A2FE-7A15425086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7995F1-6C55-4788-B608-C14B99E7C6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6F7506-3F8C-471C-8B10-504D199B59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432DA9-1FD8-4315-B02A-224675586F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AD81A0-5AC9-48DA-B9E7-F98FD17130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E71DCF-A7E4-456E-9947-240F6DBB5BEF}"/>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8" name="Footer Placeholder 7">
            <a:extLst>
              <a:ext uri="{FF2B5EF4-FFF2-40B4-BE49-F238E27FC236}">
                <a16:creationId xmlns:a16="http://schemas.microsoft.com/office/drawing/2014/main" id="{88F77EF7-DC6E-4D5F-A0D1-BC9374A07EE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AEC8146-976F-4E4F-BAC3-452DEFC60206}"/>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3986787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D03C-C8EB-45A2-86B6-9E85D35411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5806F9-5098-467B-981B-24DC79DE0854}"/>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4" name="Footer Placeholder 3">
            <a:extLst>
              <a:ext uri="{FF2B5EF4-FFF2-40B4-BE49-F238E27FC236}">
                <a16:creationId xmlns:a16="http://schemas.microsoft.com/office/drawing/2014/main" id="{1FFF68DF-F636-4256-9711-195E51515C9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EE5AB4E-13C9-469F-800E-35633B5047A4}"/>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184336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E4D158-2C65-4854-8264-6230EB033185}"/>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3" name="Footer Placeholder 2">
            <a:extLst>
              <a:ext uri="{FF2B5EF4-FFF2-40B4-BE49-F238E27FC236}">
                <a16:creationId xmlns:a16="http://schemas.microsoft.com/office/drawing/2014/main" id="{21C49DD9-1AEE-48B1-9314-7A9F05D16A8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90CE64F-00DA-42A4-9AFD-19C27E067D04}"/>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24832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D5FE-CE9E-4DAA-A932-4915B39E66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F843AF-1AB3-4269-8668-E780AFDC55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7C60EB-AB29-4D2C-88DB-98F7AB8D93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2E14CB-4782-4881-8F9C-540AB77D834B}"/>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6" name="Footer Placeholder 5">
            <a:extLst>
              <a:ext uri="{FF2B5EF4-FFF2-40B4-BE49-F238E27FC236}">
                <a16:creationId xmlns:a16="http://schemas.microsoft.com/office/drawing/2014/main" id="{A8C07A80-6247-449E-9D39-B4AB3AF6244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3157C2-CA02-4CF8-924E-3C49B2CEBB9F}"/>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130547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C0F32-61CB-4B40-9CCC-11CA5A1CAE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21168-743A-4348-A1C8-0D839E939C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24C034D-77FB-407B-9D8A-6ED1EEA7C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01889-C239-43F2-828F-C54080E88885}"/>
              </a:ext>
            </a:extLst>
          </p:cNvPr>
          <p:cNvSpPr>
            <a:spLocks noGrp="1"/>
          </p:cNvSpPr>
          <p:nvPr>
            <p:ph type="dt" sz="half" idx="10"/>
          </p:nvPr>
        </p:nvSpPr>
        <p:spPr/>
        <p:txBody>
          <a:bodyPr/>
          <a:lstStyle/>
          <a:p>
            <a:fld id="{A91B6F45-9C69-4D99-8258-994A6C956867}" type="datetimeFigureOut">
              <a:rPr lang="en-US" smtClean="0"/>
              <a:t>6/1/2020</a:t>
            </a:fld>
            <a:endParaRPr lang="en-US" dirty="0"/>
          </a:p>
        </p:txBody>
      </p:sp>
      <p:sp>
        <p:nvSpPr>
          <p:cNvPr id="6" name="Footer Placeholder 5">
            <a:extLst>
              <a:ext uri="{FF2B5EF4-FFF2-40B4-BE49-F238E27FC236}">
                <a16:creationId xmlns:a16="http://schemas.microsoft.com/office/drawing/2014/main" id="{91B4CC24-1F4F-4282-8174-542FF5CDF8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F55926-139C-4BF2-B0CC-B52B5F76EDCF}"/>
              </a:ext>
            </a:extLst>
          </p:cNvPr>
          <p:cNvSpPr>
            <a:spLocks noGrp="1"/>
          </p:cNvSpPr>
          <p:nvPr>
            <p:ph type="sldNum" sz="quarter" idx="12"/>
          </p:nvPr>
        </p:nvSpPr>
        <p:spPr/>
        <p:txBody>
          <a:bodyPr/>
          <a:lstStyle/>
          <a:p>
            <a:fld id="{AB886961-35D4-4E14-818E-630C09512F61}" type="slidenum">
              <a:rPr lang="en-US" smtClean="0"/>
              <a:t>‹#›</a:t>
            </a:fld>
            <a:endParaRPr lang="en-US" dirty="0"/>
          </a:p>
        </p:txBody>
      </p:sp>
    </p:spTree>
    <p:extLst>
      <p:ext uri="{BB962C8B-B14F-4D97-AF65-F5344CB8AC3E}">
        <p14:creationId xmlns:p14="http://schemas.microsoft.com/office/powerpoint/2010/main" val="214552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076601-36E8-4AAC-A9A4-41C2D3DC7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BC88B3-FFED-4FFB-8B0A-848B131E5F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D99E6-0C58-4574-8922-16BA9545C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B6F45-9C69-4D99-8258-994A6C956867}" type="datetimeFigureOut">
              <a:rPr lang="en-US" smtClean="0"/>
              <a:t>6/1/2020</a:t>
            </a:fld>
            <a:endParaRPr lang="en-US" dirty="0"/>
          </a:p>
        </p:txBody>
      </p:sp>
      <p:sp>
        <p:nvSpPr>
          <p:cNvPr id="5" name="Footer Placeholder 4">
            <a:extLst>
              <a:ext uri="{FF2B5EF4-FFF2-40B4-BE49-F238E27FC236}">
                <a16:creationId xmlns:a16="http://schemas.microsoft.com/office/drawing/2014/main" id="{78C2005A-A9C2-42BA-8674-CE7D20B3CD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6684CC3-C3B6-48D6-8D77-6C87165D5D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86961-35D4-4E14-818E-630C09512F61}" type="slidenum">
              <a:rPr lang="en-US" smtClean="0"/>
              <a:t>‹#›</a:t>
            </a:fld>
            <a:endParaRPr lang="en-US" dirty="0"/>
          </a:p>
        </p:txBody>
      </p:sp>
    </p:spTree>
    <p:extLst>
      <p:ext uri="{BB962C8B-B14F-4D97-AF65-F5344CB8AC3E}">
        <p14:creationId xmlns:p14="http://schemas.microsoft.com/office/powerpoint/2010/main" val="2150007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support.google.com/drive/answer/2494822?co=GENIE.Platform%3DDesktop&amp;hl=en"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17.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Word_Document.docx"/><Relationship Id="rId5" Type="http://schemas.openxmlformats.org/officeDocument/2006/relationships/image" Target="../media/image170.png"/><Relationship Id="rId4" Type="http://schemas.openxmlformats.org/officeDocument/2006/relationships/customXml" Target="../ink/ink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ACFE06A-14BA-439B-872B-ECD048DFA60A}"/>
              </a:ext>
            </a:extLst>
          </p:cNvPr>
          <p:cNvGrpSpPr/>
          <p:nvPr/>
        </p:nvGrpSpPr>
        <p:grpSpPr>
          <a:xfrm>
            <a:off x="209654" y="169014"/>
            <a:ext cx="11826836" cy="3026635"/>
            <a:chOff x="0" y="0"/>
            <a:chExt cx="7312660" cy="3026635"/>
          </a:xfrm>
        </p:grpSpPr>
        <p:grpSp>
          <p:nvGrpSpPr>
            <p:cNvPr id="5" name="Group 4">
              <a:extLst>
                <a:ext uri="{FF2B5EF4-FFF2-40B4-BE49-F238E27FC236}">
                  <a16:creationId xmlns:a16="http://schemas.microsoft.com/office/drawing/2014/main" id="{B1A4F304-A2D9-49A1-877A-7D622DA20BF5}"/>
                </a:ext>
              </a:extLst>
            </p:cNvPr>
            <p:cNvGrpSpPr/>
            <p:nvPr/>
          </p:nvGrpSpPr>
          <p:grpSpPr>
            <a:xfrm>
              <a:off x="0" y="0"/>
              <a:ext cx="7312660" cy="1215390"/>
              <a:chOff x="0" y="-1"/>
              <a:chExt cx="7315200" cy="1216153"/>
            </a:xfrm>
          </p:grpSpPr>
          <p:sp>
            <p:nvSpPr>
              <p:cNvPr id="7" name="Rectangle 51">
                <a:extLst>
                  <a:ext uri="{FF2B5EF4-FFF2-40B4-BE49-F238E27FC236}">
                    <a16:creationId xmlns:a16="http://schemas.microsoft.com/office/drawing/2014/main" id="{B1031765-4C42-4272-9C14-CFE26E8D8D0D}"/>
                  </a:ext>
                </a:extLst>
              </p:cNvPr>
              <p:cNvSpPr/>
              <p:nvPr/>
            </p:nvSpPr>
            <p:spPr>
              <a:xfrm>
                <a:off x="0" y="-1"/>
                <a:ext cx="7315200" cy="1130373"/>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8" name="Rectangle 7">
                <a:extLst>
                  <a:ext uri="{FF2B5EF4-FFF2-40B4-BE49-F238E27FC236}">
                    <a16:creationId xmlns:a16="http://schemas.microsoft.com/office/drawing/2014/main" id="{92C0BAC1-565C-4D66-AC0E-B134CC93AB6D}"/>
                  </a:ext>
                </a:extLst>
              </p:cNvPr>
              <p:cNvSpPr/>
              <p:nvPr/>
            </p:nvSpPr>
            <p:spPr>
              <a:xfrm>
                <a:off x="0" y="0"/>
                <a:ext cx="7315200"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6" name="Text Box 2">
              <a:extLst>
                <a:ext uri="{FF2B5EF4-FFF2-40B4-BE49-F238E27FC236}">
                  <a16:creationId xmlns:a16="http://schemas.microsoft.com/office/drawing/2014/main" id="{47BE36EE-F48A-4D96-A256-88CADFE4EE8D}"/>
                </a:ext>
              </a:extLst>
            </p:cNvPr>
            <p:cNvSpPr txBox="1">
              <a:spLocks noChangeArrowheads="1"/>
            </p:cNvSpPr>
            <p:nvPr/>
          </p:nvSpPr>
          <p:spPr bwMode="auto">
            <a:xfrm>
              <a:off x="47625" y="981075"/>
              <a:ext cx="7191375" cy="20455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ct val="107000"/>
                </a:lnSpc>
                <a:spcAft>
                  <a:spcPts val="800"/>
                </a:spcAft>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This format is for 3</a:t>
              </a:r>
              <a:r>
                <a:rPr lang="en-US" baseline="30000" dirty="0">
                  <a:solidFill>
                    <a:srgbClr val="FF0000"/>
                  </a:solidFill>
                  <a:latin typeface="Calibri" panose="020F0502020204030204" pitchFamily="34" charset="0"/>
                  <a:ea typeface="Calibri" panose="020F0502020204030204" pitchFamily="34" charset="0"/>
                  <a:cs typeface="Calibri" panose="020F0502020204030204" pitchFamily="34" charset="0"/>
                </a:rPr>
                <a:t>rd</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 through 12</a:t>
              </a:r>
              <a:r>
                <a:rPr lang="en-US" baseline="30000" dirty="0">
                  <a:solidFill>
                    <a:srgbClr val="FF0000"/>
                  </a:solidFill>
                  <a:latin typeface="Calibri" panose="020F0502020204030204" pitchFamily="34" charset="0"/>
                  <a:ea typeface="Calibri" panose="020F0502020204030204" pitchFamily="34" charset="0"/>
                  <a:cs typeface="Calibri" panose="020F0502020204030204" pitchFamily="34" charset="0"/>
                </a:rPr>
                <a:t>th</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 grade using Mircosoft PowerPoint</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sz="1200" dirty="0">
                  <a:latin typeface="Calibri" panose="020F0502020204030204" pitchFamily="34" charset="0"/>
                  <a:ea typeface="Calibri" panose="020F0502020204030204" pitchFamily="34" charset="0"/>
                  <a:cs typeface="Times New Roman" panose="02020603050405020304" pitchFamily="18" charset="0"/>
                </a:rPr>
                <a:t>One of the requirements to achieve in Eau Claire County 4-H is to create and submit a record book each year. The actual due date varies from club to club, so please check with your club’s general leader. Besides achieving, doing a record book has many benefits. </a:t>
              </a:r>
            </a:p>
            <a:p>
              <a:pPr marL="342900" marR="0" lvl="0" indent="-342900">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It is necessary to be nominated for county awards.</a:t>
              </a:r>
            </a:p>
            <a:p>
              <a:pPr marL="342900" marR="0" lvl="0" indent="-342900">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It is necessary when applying for 4-H Experience(s)s (trips).</a:t>
              </a:r>
            </a:p>
            <a:p>
              <a:pPr marL="342900" marR="0" lvl="0" indent="-342900">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It teaches life skills of good record keeping.</a:t>
              </a:r>
            </a:p>
            <a:p>
              <a:pPr marL="342900" marR="0" lvl="0" indent="-342900">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Encourages reflection on the year which enhances project learning.</a:t>
              </a:r>
            </a:p>
            <a:p>
              <a:pPr algn="ctr"/>
              <a:r>
                <a:rPr lang="en-US" dirty="0">
                  <a:solidFill>
                    <a:srgbClr val="FF0000"/>
                  </a:solidFill>
                  <a:latin typeface="Calibri" panose="020F0502020204030204" pitchFamily="34" charset="0"/>
                  <a:ea typeface="Calibri" panose="020F0502020204030204" pitchFamily="34" charset="0"/>
                  <a:cs typeface="Times New Roman" panose="02020603050405020304" pitchFamily="18" charset="0"/>
                </a:rPr>
                <a:t>PLEASE READ ALL INSTRUCTIONS BEFORE COMPLETING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9" name="Text Box 13">
            <a:extLst>
              <a:ext uri="{FF2B5EF4-FFF2-40B4-BE49-F238E27FC236}">
                <a16:creationId xmlns:a16="http://schemas.microsoft.com/office/drawing/2014/main" id="{E8111A21-2B4F-45C2-AFBA-AA00D0C14DC6}"/>
              </a:ext>
            </a:extLst>
          </p:cNvPr>
          <p:cNvSpPr txBox="1"/>
          <p:nvPr/>
        </p:nvSpPr>
        <p:spPr>
          <a:xfrm>
            <a:off x="3594184" y="426189"/>
            <a:ext cx="5057775" cy="7239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2600" dirty="0">
                <a:solidFill>
                  <a:srgbClr val="FF0000"/>
                </a:solidFill>
                <a:latin typeface="Arial Black" panose="020B0A04020102020204" pitchFamily="34" charset="0"/>
                <a:ea typeface="Calibri" panose="020F0502020204030204" pitchFamily="34" charset="0"/>
                <a:cs typeface="Times New Roman" panose="02020603050405020304" pitchFamily="18" charset="0"/>
              </a:rPr>
              <a:t>Record Book Instructions </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A2D27B52-DDA0-4E94-BA59-8201BBA28B5C}"/>
              </a:ext>
            </a:extLst>
          </p:cNvPr>
          <p:cNvGraphicFramePr>
            <a:graphicFrameLocks noGrp="1"/>
          </p:cNvGraphicFramePr>
          <p:nvPr>
            <p:extLst>
              <p:ext uri="{D42A27DB-BD31-4B8C-83A1-F6EECF244321}">
                <p14:modId xmlns:p14="http://schemas.microsoft.com/office/powerpoint/2010/main" val="767120377"/>
              </p:ext>
            </p:extLst>
          </p:nvPr>
        </p:nvGraphicFramePr>
        <p:xfrm>
          <a:off x="231243" y="3429000"/>
          <a:ext cx="6673410" cy="3107055"/>
        </p:xfrm>
        <a:graphic>
          <a:graphicData uri="http://schemas.openxmlformats.org/drawingml/2006/table">
            <a:tbl>
              <a:tblPr firstRow="1" firstCol="1" bandRow="1">
                <a:tableStyleId>{5C22544A-7EE6-4342-B048-85BDC9FD1C3A}</a:tableStyleId>
              </a:tblPr>
              <a:tblGrid>
                <a:gridCol w="2269288">
                  <a:extLst>
                    <a:ext uri="{9D8B030D-6E8A-4147-A177-3AD203B41FA5}">
                      <a16:colId xmlns:a16="http://schemas.microsoft.com/office/drawing/2014/main" val="669906251"/>
                    </a:ext>
                  </a:extLst>
                </a:gridCol>
                <a:gridCol w="4404122">
                  <a:extLst>
                    <a:ext uri="{9D8B030D-6E8A-4147-A177-3AD203B41FA5}">
                      <a16:colId xmlns:a16="http://schemas.microsoft.com/office/drawing/2014/main" val="3728798944"/>
                    </a:ext>
                  </a:extLst>
                </a:gridCol>
              </a:tblGrid>
              <a:tr h="274786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DO NOT INCLUDE THESE INSTRUCTION slideS WITH YOUR FINISHED RECORD BOOK</a:t>
                      </a: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nSpc>
                          <a:spcPct val="107000"/>
                        </a:lnSpc>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Membership Information</a:t>
                      </a:r>
                    </a:p>
                    <a:p>
                      <a:pPr marL="0" marR="0">
                        <a:lnSpc>
                          <a:spcPct val="107000"/>
                        </a:lnSpc>
                        <a:spcBef>
                          <a:spcPts val="0"/>
                        </a:spcBef>
                        <a:spcAft>
                          <a:spcPts val="0"/>
                        </a:spcAft>
                      </a:pPr>
                      <a:r>
                        <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This slide is to document information about you and to capture signatures. </a:t>
                      </a:r>
                    </a:p>
                    <a:p>
                      <a:pPr marL="0" marR="0">
                        <a:lnSpc>
                          <a:spcPct val="107000"/>
                        </a:lnSpc>
                        <a:spcBef>
                          <a:spcPts val="0"/>
                        </a:spcBef>
                        <a:spcAft>
                          <a:spcPts val="0"/>
                        </a:spcAft>
                      </a:pPr>
                      <a:endParaRPr lang="en-US" sz="12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 achieving 4-H member:</a:t>
                      </a:r>
                    </a:p>
                    <a:p>
                      <a:pPr marL="228600" marR="0" indent="-228600">
                        <a:lnSpc>
                          <a:spcPct val="107000"/>
                        </a:lnSpc>
                        <a:spcBef>
                          <a:spcPts val="0"/>
                        </a:spcBef>
                        <a:spcAft>
                          <a:spcPts val="0"/>
                        </a:spcAft>
                        <a:buFont typeface="+mj-lt"/>
                        <a:buAutoNum type="arabicPeriod"/>
                      </a:pPr>
                      <a:r>
                        <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Attended at least four club meetings</a:t>
                      </a:r>
                    </a:p>
                    <a:p>
                      <a:pPr marL="228600" marR="0" indent="-228600">
                        <a:lnSpc>
                          <a:spcPct val="107000"/>
                        </a:lnSpc>
                        <a:spcBef>
                          <a:spcPts val="0"/>
                        </a:spcBef>
                        <a:spcAft>
                          <a:spcPts val="0"/>
                        </a:spcAft>
                        <a:buFont typeface="+mj-lt"/>
                        <a:buAutoNum type="arabicPeriod"/>
                      </a:pPr>
                      <a:r>
                        <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Presented a public demonstration</a:t>
                      </a:r>
                    </a:p>
                    <a:p>
                      <a:pPr marL="228600" marR="0" indent="-228600">
                        <a:lnSpc>
                          <a:spcPct val="107000"/>
                        </a:lnSpc>
                        <a:spcBef>
                          <a:spcPts val="0"/>
                        </a:spcBef>
                        <a:spcAft>
                          <a:spcPts val="0"/>
                        </a:spcAft>
                        <a:buFont typeface="+mj-lt"/>
                        <a:buAutoNum type="arabicPeriod"/>
                      </a:pPr>
                      <a:r>
                        <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Presented a public exhibit</a:t>
                      </a:r>
                    </a:p>
                    <a:p>
                      <a:pPr marL="228600" marR="0" indent="-228600">
                        <a:lnSpc>
                          <a:spcPct val="107000"/>
                        </a:lnSpc>
                        <a:spcBef>
                          <a:spcPts val="0"/>
                        </a:spcBef>
                        <a:spcAft>
                          <a:spcPts val="0"/>
                        </a:spcAft>
                        <a:buFont typeface="+mj-lt"/>
                        <a:buAutoNum type="arabicPeriod"/>
                      </a:pPr>
                      <a:r>
                        <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Submitted a completed record book</a:t>
                      </a: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Fill in the year section with the corresponding 4-H years. Click your cursor at the beginning of each underline and begin typing.</a:t>
                      </a:r>
                    </a:p>
                    <a:p>
                      <a:pPr marL="0" marR="0">
                        <a:lnSpc>
                          <a:spcPct val="107000"/>
                        </a:lnSpc>
                        <a:spcBef>
                          <a:spcPts val="0"/>
                        </a:spcBef>
                        <a:spcAft>
                          <a:spcPts val="0"/>
                        </a:spcAft>
                      </a:pP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i="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Print this slide and submit with </a:t>
                      </a:r>
                      <a:r>
                        <a:rPr lang="en-US" sz="1200" b="1" i="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 required signatures </a:t>
                      </a:r>
                      <a:r>
                        <a:rPr lang="en-US" sz="1200" b="1" i="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with the item/link you have saved your PowerPoint on.</a:t>
                      </a:r>
                    </a:p>
                    <a:p>
                      <a:pPr marL="0" marR="0">
                        <a:lnSpc>
                          <a:spcPct val="107000"/>
                        </a:lnSpc>
                        <a:spcBef>
                          <a:spcPts val="0"/>
                        </a:spcBef>
                        <a:spcAft>
                          <a:spcPts val="0"/>
                        </a:spcAft>
                      </a:pP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091526701"/>
                  </a:ext>
                </a:extLst>
              </a:tr>
            </a:tbl>
          </a:graphicData>
        </a:graphic>
      </p:graphicFrame>
      <p:pic>
        <p:nvPicPr>
          <p:cNvPr id="11" name="Picture 10">
            <a:extLst>
              <a:ext uri="{FF2B5EF4-FFF2-40B4-BE49-F238E27FC236}">
                <a16:creationId xmlns:a16="http://schemas.microsoft.com/office/drawing/2014/main" id="{364BFEED-154A-47B8-9020-739AE18BD377}"/>
              </a:ext>
            </a:extLst>
          </p:cNvPr>
          <p:cNvPicPr>
            <a:picLocks noChangeAspect="1"/>
          </p:cNvPicPr>
          <p:nvPr/>
        </p:nvPicPr>
        <p:blipFill>
          <a:blip r:embed="rId2"/>
          <a:stretch>
            <a:fillRect/>
          </a:stretch>
        </p:blipFill>
        <p:spPr>
          <a:xfrm>
            <a:off x="7900451" y="3312368"/>
            <a:ext cx="3728566" cy="2164702"/>
          </a:xfrm>
          <a:prstGeom prst="rect">
            <a:avLst/>
          </a:prstGeom>
        </p:spPr>
      </p:pic>
      <p:sp>
        <p:nvSpPr>
          <p:cNvPr id="12" name="TextBox 11">
            <a:extLst>
              <a:ext uri="{FF2B5EF4-FFF2-40B4-BE49-F238E27FC236}">
                <a16:creationId xmlns:a16="http://schemas.microsoft.com/office/drawing/2014/main" id="{D5027D30-A403-450C-A49D-9CBE8F700B12}"/>
              </a:ext>
            </a:extLst>
          </p:cNvPr>
          <p:cNvSpPr txBox="1"/>
          <p:nvPr/>
        </p:nvSpPr>
        <p:spPr>
          <a:xfrm>
            <a:off x="7900451" y="5646084"/>
            <a:ext cx="3650847" cy="461665"/>
          </a:xfrm>
          <a:prstGeom prst="rect">
            <a:avLst/>
          </a:prstGeom>
          <a:noFill/>
        </p:spPr>
        <p:txBody>
          <a:bodyPr wrap="square" rtlCol="0">
            <a:spAutoFit/>
          </a:bodyPr>
          <a:lstStyle/>
          <a:p>
            <a:r>
              <a:rPr lang="en-US" sz="1200" dirty="0"/>
              <a:t>On this slide, insert either a picture or a video of yourself.</a:t>
            </a:r>
          </a:p>
        </p:txBody>
      </p:sp>
      <p:pic>
        <p:nvPicPr>
          <p:cNvPr id="13" name="Picture 12">
            <a:extLst>
              <a:ext uri="{FF2B5EF4-FFF2-40B4-BE49-F238E27FC236}">
                <a16:creationId xmlns:a16="http://schemas.microsoft.com/office/drawing/2014/main" id="{D8BEDC03-8C5C-4A0C-A92C-51310F568D4F}"/>
              </a:ext>
            </a:extLst>
          </p:cNvPr>
          <p:cNvPicPr>
            <a:picLocks noChangeAspect="1"/>
          </p:cNvPicPr>
          <p:nvPr/>
        </p:nvPicPr>
        <p:blipFill>
          <a:blip r:embed="rId3"/>
          <a:stretch>
            <a:fillRect/>
          </a:stretch>
        </p:blipFill>
        <p:spPr>
          <a:xfrm>
            <a:off x="79115" y="3343273"/>
            <a:ext cx="2384167" cy="2164702"/>
          </a:xfrm>
          <a:prstGeom prst="rect">
            <a:avLst/>
          </a:prstGeom>
        </p:spPr>
      </p:pic>
      <p:cxnSp>
        <p:nvCxnSpPr>
          <p:cNvPr id="15" name="Straight Arrow Connector 14">
            <a:extLst>
              <a:ext uri="{FF2B5EF4-FFF2-40B4-BE49-F238E27FC236}">
                <a16:creationId xmlns:a16="http://schemas.microsoft.com/office/drawing/2014/main" id="{073A5ADD-72A2-4DC0-A7DB-66914AD27880}"/>
              </a:ext>
            </a:extLst>
          </p:cNvPr>
          <p:cNvCxnSpPr/>
          <p:nvPr/>
        </p:nvCxnSpPr>
        <p:spPr>
          <a:xfrm flipV="1">
            <a:off x="8593494" y="4599992"/>
            <a:ext cx="0" cy="1119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08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0E69C-3C61-47AA-9DCE-5A6834CC5612}"/>
              </a:ext>
            </a:extLst>
          </p:cNvPr>
          <p:cNvSpPr>
            <a:spLocks noGrp="1"/>
          </p:cNvSpPr>
          <p:nvPr>
            <p:ph type="title"/>
          </p:nvPr>
        </p:nvSpPr>
        <p:spPr/>
        <p:txBody>
          <a:bodyPr/>
          <a:lstStyle/>
          <a:p>
            <a:pPr algn="ctr"/>
            <a:r>
              <a:rPr lang="en-US" sz="4000" dirty="0">
                <a:solidFill>
                  <a:schemeClr val="accent6">
                    <a:lumMod val="75000"/>
                  </a:schemeClr>
                </a:solidFill>
              </a:rPr>
              <a:t>This Year’s Project Reflection</a:t>
            </a:r>
            <a:br>
              <a:rPr lang="en-US" dirty="0"/>
            </a:br>
            <a:endParaRPr lang="en-US" dirty="0"/>
          </a:p>
        </p:txBody>
      </p:sp>
      <p:sp>
        <p:nvSpPr>
          <p:cNvPr id="3" name="Content Placeholder 2">
            <a:extLst>
              <a:ext uri="{FF2B5EF4-FFF2-40B4-BE49-F238E27FC236}">
                <a16:creationId xmlns:a16="http://schemas.microsoft.com/office/drawing/2014/main" id="{D3961643-4100-467D-AA13-DBBE62ED47A7}"/>
              </a:ext>
            </a:extLst>
          </p:cNvPr>
          <p:cNvSpPr>
            <a:spLocks noGrp="1"/>
          </p:cNvSpPr>
          <p:nvPr>
            <p:ph idx="1"/>
          </p:nvPr>
        </p:nvSpPr>
        <p:spPr/>
        <p:txBody>
          <a:bodyPr>
            <a:normAutofit/>
          </a:bodyPr>
          <a:lstStyle/>
          <a:p>
            <a:r>
              <a:rPr lang="en-US" dirty="0">
                <a:solidFill>
                  <a:schemeClr val="accent6">
                    <a:lumMod val="75000"/>
                  </a:schemeClr>
                </a:solidFill>
                <a:latin typeface="+mj-lt"/>
                <a:ea typeface="+mj-ea"/>
                <a:cs typeface="+mj-cs"/>
              </a:rPr>
              <a:t>Insert text, audio or video to answer the following questions</a:t>
            </a:r>
          </a:p>
        </p:txBody>
      </p:sp>
      <p:graphicFrame>
        <p:nvGraphicFramePr>
          <p:cNvPr id="4" name="Table 3">
            <a:extLst>
              <a:ext uri="{FF2B5EF4-FFF2-40B4-BE49-F238E27FC236}">
                <a16:creationId xmlns:a16="http://schemas.microsoft.com/office/drawing/2014/main" id="{002FD7E1-3245-44A7-9938-9A8268364E82}"/>
              </a:ext>
            </a:extLst>
          </p:cNvPr>
          <p:cNvGraphicFramePr>
            <a:graphicFrameLocks noGrp="1"/>
          </p:cNvGraphicFramePr>
          <p:nvPr>
            <p:extLst>
              <p:ext uri="{D42A27DB-BD31-4B8C-83A1-F6EECF244321}">
                <p14:modId xmlns:p14="http://schemas.microsoft.com/office/powerpoint/2010/main" val="2158640528"/>
              </p:ext>
            </p:extLst>
          </p:nvPr>
        </p:nvGraphicFramePr>
        <p:xfrm>
          <a:off x="1136780" y="2339878"/>
          <a:ext cx="9919996" cy="1661416"/>
        </p:xfrm>
        <a:graphic>
          <a:graphicData uri="http://schemas.openxmlformats.org/drawingml/2006/table">
            <a:tbl>
              <a:tblPr firstRow="1" firstCol="1" bandRow="1">
                <a:tableStyleId>{5C22544A-7EE6-4342-B048-85BDC9FD1C3A}</a:tableStyleId>
              </a:tblPr>
              <a:tblGrid>
                <a:gridCol w="9919996">
                  <a:extLst>
                    <a:ext uri="{9D8B030D-6E8A-4147-A177-3AD203B41FA5}">
                      <a16:colId xmlns:a16="http://schemas.microsoft.com/office/drawing/2014/main" val="4221262618"/>
                    </a:ext>
                  </a:extLst>
                </a:gridCol>
              </a:tblGrid>
              <a:tr h="0">
                <a:tc>
                  <a:txBody>
                    <a:bodyPr/>
                    <a:lstStyle/>
                    <a:p>
                      <a:pPr marL="0" marR="0" algn="l">
                        <a:lnSpc>
                          <a:spcPct val="107000"/>
                        </a:lnSpc>
                        <a:spcBef>
                          <a:spcPts val="0"/>
                        </a:spcBef>
                        <a:spcAft>
                          <a:spcPts val="0"/>
                        </a:spcAft>
                      </a:pPr>
                      <a:r>
                        <a:rPr lang="en-US" sz="1400" dirty="0">
                          <a:solidFill>
                            <a:schemeClr val="tx1"/>
                          </a:solidFill>
                          <a:effectLst/>
                        </a:rPr>
                        <a:t>What did the project cost you (time and money, initial costs and any ongoing costs)? </a:t>
                      </a:r>
                    </a:p>
                    <a:p>
                      <a:pPr marL="0" marR="0" algn="l">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solidFill>
                      <a:schemeClr val="accent6">
                        <a:lumMod val="20000"/>
                        <a:lumOff val="80000"/>
                      </a:schemeClr>
                    </a:solidFill>
                  </a:tcPr>
                </a:tc>
                <a:extLst>
                  <a:ext uri="{0D108BD9-81ED-4DB2-BD59-A6C34878D82A}">
                    <a16:rowId xmlns:a16="http://schemas.microsoft.com/office/drawing/2014/main" val="2016164012"/>
                  </a:ext>
                </a:extLst>
              </a:tr>
              <a:tr h="0">
                <a:tc>
                  <a:txBody>
                    <a:bodyPr/>
                    <a:lstStyle/>
                    <a:p>
                      <a:pPr marL="0" marR="0" algn="l">
                        <a:lnSpc>
                          <a:spcPct val="107000"/>
                        </a:lnSpc>
                        <a:spcBef>
                          <a:spcPts val="0"/>
                        </a:spcBef>
                        <a:spcAft>
                          <a:spcPts val="0"/>
                        </a:spcAft>
                      </a:pPr>
                      <a:r>
                        <a:rPr lang="en-US" sz="1400" dirty="0">
                          <a:solidFill>
                            <a:schemeClr val="tx1"/>
                          </a:solidFill>
                          <a:effectLst/>
                        </a:rPr>
                        <a:t>How/where did you exhibit your project?</a:t>
                      </a:r>
                      <a:endParaRPr lang="en-US" sz="1100" dirty="0">
                        <a:solidFill>
                          <a:schemeClr val="tx1"/>
                        </a:solidFill>
                        <a:effectLst/>
                      </a:endParaRPr>
                    </a:p>
                    <a:p>
                      <a:pPr marL="0" marR="0" algn="l">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solidFill>
                      <a:schemeClr val="accent6">
                        <a:lumMod val="20000"/>
                        <a:lumOff val="80000"/>
                      </a:schemeClr>
                    </a:solidFill>
                  </a:tcPr>
                </a:tc>
                <a:extLst>
                  <a:ext uri="{0D108BD9-81ED-4DB2-BD59-A6C34878D82A}">
                    <a16:rowId xmlns:a16="http://schemas.microsoft.com/office/drawing/2014/main" val="1965316811"/>
                  </a:ext>
                </a:extLst>
              </a:tr>
              <a:tr h="0">
                <a:tc>
                  <a:txBody>
                    <a:bodyPr/>
                    <a:lstStyle/>
                    <a:p>
                      <a:pPr marL="0" marR="0" algn="l">
                        <a:lnSpc>
                          <a:spcPct val="107000"/>
                        </a:lnSpc>
                        <a:spcBef>
                          <a:spcPts val="0"/>
                        </a:spcBef>
                        <a:spcAft>
                          <a:spcPts val="0"/>
                        </a:spcAft>
                      </a:pPr>
                      <a:r>
                        <a:rPr lang="en-US" sz="1400" dirty="0">
                          <a:solidFill>
                            <a:schemeClr val="tx1"/>
                          </a:solidFill>
                          <a:effectLst/>
                        </a:rPr>
                        <a:t>What did you learn from this project?</a:t>
                      </a:r>
                      <a:endParaRPr lang="en-US" sz="1100" dirty="0">
                        <a:solidFill>
                          <a:schemeClr val="tx1"/>
                        </a:solidFill>
                        <a:effectLst/>
                      </a:endParaRPr>
                    </a:p>
                    <a:p>
                      <a:pPr marL="0" marR="0" algn="l">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solidFill>
                      <a:schemeClr val="accent6">
                        <a:lumMod val="20000"/>
                        <a:lumOff val="80000"/>
                      </a:schemeClr>
                    </a:solidFill>
                  </a:tcPr>
                </a:tc>
                <a:extLst>
                  <a:ext uri="{0D108BD9-81ED-4DB2-BD59-A6C34878D82A}">
                    <a16:rowId xmlns:a16="http://schemas.microsoft.com/office/drawing/2014/main" val="512778595"/>
                  </a:ext>
                </a:extLst>
              </a:tr>
              <a:tr h="0">
                <a:tc>
                  <a:txBody>
                    <a:bodyPr/>
                    <a:lstStyle/>
                    <a:p>
                      <a:pPr marL="0" marR="0" algn="l">
                        <a:lnSpc>
                          <a:spcPct val="107000"/>
                        </a:lnSpc>
                        <a:spcBef>
                          <a:spcPts val="0"/>
                        </a:spcBef>
                        <a:spcAft>
                          <a:spcPts val="0"/>
                        </a:spcAft>
                      </a:pPr>
                      <a:r>
                        <a:rPr lang="en-US" sz="1400" dirty="0">
                          <a:solidFill>
                            <a:schemeClr val="tx1"/>
                          </a:solidFill>
                          <a:effectLst/>
                        </a:rPr>
                        <a:t>What skills did you develop from this project? </a:t>
                      </a:r>
                    </a:p>
                    <a:p>
                      <a:pPr marL="0" marR="0" algn="l">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0" marB="0">
                    <a:solidFill>
                      <a:schemeClr val="accent6">
                        <a:lumMod val="20000"/>
                        <a:lumOff val="80000"/>
                      </a:schemeClr>
                    </a:solidFill>
                  </a:tcPr>
                </a:tc>
                <a:extLst>
                  <a:ext uri="{0D108BD9-81ED-4DB2-BD59-A6C34878D82A}">
                    <a16:rowId xmlns:a16="http://schemas.microsoft.com/office/drawing/2014/main" val="2865846716"/>
                  </a:ext>
                </a:extLst>
              </a:tr>
            </a:tbl>
          </a:graphicData>
        </a:graphic>
      </p:graphicFrame>
    </p:spTree>
    <p:extLst>
      <p:ext uri="{BB962C8B-B14F-4D97-AF65-F5344CB8AC3E}">
        <p14:creationId xmlns:p14="http://schemas.microsoft.com/office/powerpoint/2010/main" val="2441001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18C448-C779-4F67-807D-C78D106FBF04}"/>
              </a:ext>
            </a:extLst>
          </p:cNvPr>
          <p:cNvSpPr>
            <a:spLocks noGrp="1"/>
          </p:cNvSpPr>
          <p:nvPr>
            <p:ph idx="1"/>
          </p:nvPr>
        </p:nvSpPr>
        <p:spPr>
          <a:xfrm>
            <a:off x="838200" y="643812"/>
            <a:ext cx="10515600" cy="5533151"/>
          </a:xfrm>
        </p:spPr>
        <p:txBody>
          <a:bodyPr/>
          <a:lstStyle/>
          <a:p>
            <a:r>
              <a:rPr lang="en-US" dirty="0"/>
              <a:t>Insert picture or video of your project</a:t>
            </a:r>
          </a:p>
          <a:p>
            <a:endParaRPr lang="en-US" dirty="0"/>
          </a:p>
        </p:txBody>
      </p:sp>
    </p:spTree>
    <p:extLst>
      <p:ext uri="{BB962C8B-B14F-4D97-AF65-F5344CB8AC3E}">
        <p14:creationId xmlns:p14="http://schemas.microsoft.com/office/powerpoint/2010/main" val="419089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5535DDB-69E9-4046-BE2F-D2AD0B330D06}"/>
              </a:ext>
            </a:extLst>
          </p:cNvPr>
          <p:cNvGraphicFramePr>
            <a:graphicFrameLocks noGrp="1"/>
          </p:cNvGraphicFramePr>
          <p:nvPr/>
        </p:nvGraphicFramePr>
        <p:xfrm>
          <a:off x="656318" y="1512774"/>
          <a:ext cx="11201400" cy="5041048"/>
        </p:xfrm>
        <a:graphic>
          <a:graphicData uri="http://schemas.openxmlformats.org/drawingml/2006/table">
            <a:tbl>
              <a:tblPr firstRow="1" bandRow="1">
                <a:tableStyleId>{93296810-A885-4BE3-A3E7-6D5BEEA58F35}</a:tableStyleId>
              </a:tblPr>
              <a:tblGrid>
                <a:gridCol w="3657600">
                  <a:extLst>
                    <a:ext uri="{9D8B030D-6E8A-4147-A177-3AD203B41FA5}">
                      <a16:colId xmlns:a16="http://schemas.microsoft.com/office/drawing/2014/main" val="763628047"/>
                    </a:ext>
                  </a:extLst>
                </a:gridCol>
                <a:gridCol w="685800">
                  <a:extLst>
                    <a:ext uri="{9D8B030D-6E8A-4147-A177-3AD203B41FA5}">
                      <a16:colId xmlns:a16="http://schemas.microsoft.com/office/drawing/2014/main" val="1186102306"/>
                    </a:ext>
                  </a:extLst>
                </a:gridCol>
                <a:gridCol w="685800">
                  <a:extLst>
                    <a:ext uri="{9D8B030D-6E8A-4147-A177-3AD203B41FA5}">
                      <a16:colId xmlns:a16="http://schemas.microsoft.com/office/drawing/2014/main" val="2686745205"/>
                    </a:ext>
                  </a:extLst>
                </a:gridCol>
                <a:gridCol w="685800">
                  <a:extLst>
                    <a:ext uri="{9D8B030D-6E8A-4147-A177-3AD203B41FA5}">
                      <a16:colId xmlns:a16="http://schemas.microsoft.com/office/drawing/2014/main" val="1128007963"/>
                    </a:ext>
                  </a:extLst>
                </a:gridCol>
                <a:gridCol w="685800">
                  <a:extLst>
                    <a:ext uri="{9D8B030D-6E8A-4147-A177-3AD203B41FA5}">
                      <a16:colId xmlns:a16="http://schemas.microsoft.com/office/drawing/2014/main" val="1932224645"/>
                    </a:ext>
                  </a:extLst>
                </a:gridCol>
                <a:gridCol w="685800">
                  <a:extLst>
                    <a:ext uri="{9D8B030D-6E8A-4147-A177-3AD203B41FA5}">
                      <a16:colId xmlns:a16="http://schemas.microsoft.com/office/drawing/2014/main" val="2603289623"/>
                    </a:ext>
                  </a:extLst>
                </a:gridCol>
                <a:gridCol w="685800">
                  <a:extLst>
                    <a:ext uri="{9D8B030D-6E8A-4147-A177-3AD203B41FA5}">
                      <a16:colId xmlns:a16="http://schemas.microsoft.com/office/drawing/2014/main" val="2990331457"/>
                    </a:ext>
                  </a:extLst>
                </a:gridCol>
                <a:gridCol w="685800">
                  <a:extLst>
                    <a:ext uri="{9D8B030D-6E8A-4147-A177-3AD203B41FA5}">
                      <a16:colId xmlns:a16="http://schemas.microsoft.com/office/drawing/2014/main" val="2367846293"/>
                    </a:ext>
                  </a:extLst>
                </a:gridCol>
                <a:gridCol w="685800">
                  <a:extLst>
                    <a:ext uri="{9D8B030D-6E8A-4147-A177-3AD203B41FA5}">
                      <a16:colId xmlns:a16="http://schemas.microsoft.com/office/drawing/2014/main" val="2795663535"/>
                    </a:ext>
                  </a:extLst>
                </a:gridCol>
                <a:gridCol w="685800">
                  <a:extLst>
                    <a:ext uri="{9D8B030D-6E8A-4147-A177-3AD203B41FA5}">
                      <a16:colId xmlns:a16="http://schemas.microsoft.com/office/drawing/2014/main" val="2709988625"/>
                    </a:ext>
                  </a:extLst>
                </a:gridCol>
                <a:gridCol w="685800">
                  <a:extLst>
                    <a:ext uri="{9D8B030D-6E8A-4147-A177-3AD203B41FA5}">
                      <a16:colId xmlns:a16="http://schemas.microsoft.com/office/drawing/2014/main" val="3460790959"/>
                    </a:ext>
                  </a:extLst>
                </a:gridCol>
                <a:gridCol w="685800">
                  <a:extLst>
                    <a:ext uri="{9D8B030D-6E8A-4147-A177-3AD203B41FA5}">
                      <a16:colId xmlns:a16="http://schemas.microsoft.com/office/drawing/2014/main" val="1247076462"/>
                    </a:ext>
                  </a:extLst>
                </a:gridCol>
              </a:tblGrid>
              <a:tr h="651928">
                <a:tc>
                  <a:txBody>
                    <a:bodyPr/>
                    <a:lstStyle/>
                    <a:p>
                      <a:r>
                        <a:rPr lang="en-US" dirty="0"/>
                        <a:t>Item</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extLst>
                  <a:ext uri="{0D108BD9-81ED-4DB2-BD59-A6C34878D82A}">
                    <a16:rowId xmlns:a16="http://schemas.microsoft.com/office/drawing/2014/main" val="884814557"/>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6487109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6224168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2920262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33050570"/>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610048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83602970"/>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950852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3958918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9954022"/>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3060323"/>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61343915"/>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54946958"/>
                  </a:ext>
                </a:extLst>
              </a:tr>
            </a:tbl>
          </a:graphicData>
        </a:graphic>
      </p:graphicFrame>
      <p:sp>
        <p:nvSpPr>
          <p:cNvPr id="6" name="Rectangle 5">
            <a:extLst>
              <a:ext uri="{FF2B5EF4-FFF2-40B4-BE49-F238E27FC236}">
                <a16:creationId xmlns:a16="http://schemas.microsoft.com/office/drawing/2014/main" id="{0FA4004D-86DF-4120-A5BB-B06D7E033BC2}"/>
              </a:ext>
            </a:extLst>
          </p:cNvPr>
          <p:cNvSpPr/>
          <p:nvPr/>
        </p:nvSpPr>
        <p:spPr>
          <a:xfrm>
            <a:off x="656318" y="0"/>
            <a:ext cx="11201400" cy="2329356"/>
          </a:xfrm>
          <a:prstGeom prst="rect">
            <a:avLst/>
          </a:prstGeom>
        </p:spPr>
        <p:txBody>
          <a:bodyPr wrap="square">
            <a:spAutoFit/>
          </a:bodyPr>
          <a:lstStyle/>
          <a:p>
            <a:pPr algn="ctr">
              <a:lnSpc>
                <a:spcPct val="107000"/>
              </a:lnSpc>
              <a:spcAft>
                <a:spcPts val="800"/>
              </a:spcAft>
            </a:pPr>
            <a:r>
              <a:rPr lang="en-US" sz="2800" dirty="0">
                <a:solidFill>
                  <a:srgbClr val="70AD47"/>
                </a:solidFill>
                <a:latin typeface="Calibri" panose="020F0502020204030204" pitchFamily="34" charset="0"/>
                <a:ea typeface="Calibri" panose="020F0502020204030204" pitchFamily="34" charset="0"/>
                <a:cs typeface="Times New Roman" panose="02020603050405020304" pitchFamily="18" charset="0"/>
              </a:rPr>
              <a:t>4-H Year-by-Year Records </a:t>
            </a:r>
            <a:endParaRPr lang="en-US" sz="2800"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t>4-H Activities/4-H Service</a:t>
            </a:r>
          </a:p>
          <a:p>
            <a:pPr>
              <a:lnSpc>
                <a:spcPct val="107000"/>
              </a:lnSpc>
              <a:spcAft>
                <a:spcPts val="800"/>
              </a:spcAft>
            </a:pPr>
            <a:r>
              <a:rPr lang="en-US" sz="1200" dirty="0"/>
              <a:t>PLEASE NOTE: Use this slide to list 4-H activities, 4-H events, 4-H community service, 4-H educational Experience(s)s (4-H trips), 4-H officer positions, and 4-H committees you have served on at your club, county, state and/or national level.  Save this form and simply add to it each year.</a:t>
            </a:r>
          </a:p>
          <a:p>
            <a:pPr algn="ctr">
              <a:lnSpc>
                <a:spcPct val="107000"/>
              </a:lnSpc>
              <a:spcAft>
                <a:spcPts val="800"/>
              </a:spcAft>
            </a:pPr>
            <a:endParaRPr lang="en-US" dirty="0"/>
          </a:p>
          <a:p>
            <a:pPr algn="ctr">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5075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7D0A-45F8-4223-AA2D-C5F7EDDC1DBB}"/>
              </a:ext>
            </a:extLst>
          </p:cNvPr>
          <p:cNvSpPr>
            <a:spLocks noGrp="1"/>
          </p:cNvSpPr>
          <p:nvPr>
            <p:ph type="title"/>
          </p:nvPr>
        </p:nvSpPr>
        <p:spPr/>
        <p:txBody>
          <a:bodyPr>
            <a:normAutofit fontScale="90000"/>
          </a:bodyPr>
          <a:lstStyle/>
          <a:p>
            <a:pPr algn="ctr"/>
            <a:r>
              <a:rPr lang="en-US" dirty="0">
                <a:solidFill>
                  <a:schemeClr val="accent6">
                    <a:lumMod val="75000"/>
                  </a:schemeClr>
                </a:solidFill>
              </a:rPr>
              <a:t>This Year’s 4-H Activities/4-H Service Reflection</a:t>
            </a:r>
            <a:br>
              <a:rPr lang="en-US" dirty="0"/>
            </a:br>
            <a:endParaRPr lang="en-US" dirty="0"/>
          </a:p>
        </p:txBody>
      </p:sp>
      <p:sp>
        <p:nvSpPr>
          <p:cNvPr id="3" name="Content Placeholder 2">
            <a:extLst>
              <a:ext uri="{FF2B5EF4-FFF2-40B4-BE49-F238E27FC236}">
                <a16:creationId xmlns:a16="http://schemas.microsoft.com/office/drawing/2014/main" id="{6F277AE5-E5DD-416C-8E1B-CE321055C3C3}"/>
              </a:ext>
            </a:extLst>
          </p:cNvPr>
          <p:cNvSpPr>
            <a:spLocks noGrp="1"/>
          </p:cNvSpPr>
          <p:nvPr>
            <p:ph idx="1"/>
          </p:nvPr>
        </p:nvSpPr>
        <p:spPr/>
        <p:txBody>
          <a:bodyPr/>
          <a:lstStyle/>
          <a:p>
            <a:r>
              <a:rPr lang="en-US" dirty="0">
                <a:solidFill>
                  <a:schemeClr val="accent6">
                    <a:lumMod val="75000"/>
                  </a:schemeClr>
                </a:solidFill>
                <a:latin typeface="+mj-lt"/>
              </a:rPr>
              <a:t>Insert text, audio or video to answer the following questions</a:t>
            </a:r>
          </a:p>
          <a:p>
            <a:endParaRPr lang="en-US" dirty="0"/>
          </a:p>
        </p:txBody>
      </p:sp>
      <p:graphicFrame>
        <p:nvGraphicFramePr>
          <p:cNvPr id="4" name="Table 3">
            <a:extLst>
              <a:ext uri="{FF2B5EF4-FFF2-40B4-BE49-F238E27FC236}">
                <a16:creationId xmlns:a16="http://schemas.microsoft.com/office/drawing/2014/main" id="{79557A87-8A54-4420-B8E4-BD8EC5ACEB3B}"/>
              </a:ext>
            </a:extLst>
          </p:cNvPr>
          <p:cNvGraphicFramePr>
            <a:graphicFrameLocks noGrp="1"/>
          </p:cNvGraphicFramePr>
          <p:nvPr>
            <p:extLst>
              <p:ext uri="{D42A27DB-BD31-4B8C-83A1-F6EECF244321}">
                <p14:modId xmlns:p14="http://schemas.microsoft.com/office/powerpoint/2010/main" val="578174834"/>
              </p:ext>
            </p:extLst>
          </p:nvPr>
        </p:nvGraphicFramePr>
        <p:xfrm>
          <a:off x="1153017" y="2431884"/>
          <a:ext cx="9623840" cy="633540"/>
        </p:xfrm>
        <a:graphic>
          <a:graphicData uri="http://schemas.openxmlformats.org/drawingml/2006/table">
            <a:tbl>
              <a:tblPr firstRow="1" firstCol="1" bandRow="1">
                <a:tableStyleId>{5C22544A-7EE6-4342-B048-85BDC9FD1C3A}</a:tableStyleId>
              </a:tblPr>
              <a:tblGrid>
                <a:gridCol w="9623840">
                  <a:extLst>
                    <a:ext uri="{9D8B030D-6E8A-4147-A177-3AD203B41FA5}">
                      <a16:colId xmlns:a16="http://schemas.microsoft.com/office/drawing/2014/main" val="3614861409"/>
                    </a:ext>
                  </a:extLst>
                </a:gridCol>
              </a:tblGrid>
              <a:tr h="0">
                <a:tc>
                  <a:txBody>
                    <a:bodyPr/>
                    <a:lstStyle/>
                    <a:p>
                      <a:pPr marL="0" marR="0">
                        <a:lnSpc>
                          <a:spcPct val="107000"/>
                        </a:lnSpc>
                        <a:spcBef>
                          <a:spcPts val="0"/>
                        </a:spcBef>
                        <a:spcAft>
                          <a:spcPts val="0"/>
                        </a:spcAft>
                      </a:pPr>
                      <a:r>
                        <a:rPr lang="en-US" sz="1400" dirty="0">
                          <a:solidFill>
                            <a:schemeClr val="tx1"/>
                          </a:solidFill>
                          <a:effectLst/>
                        </a:rPr>
                        <a:t>Tell us about a 4-H position you held, a 4-H committee you served on, or a 4-H activity/event/educational Experience(s) you were part of this year. Reflect on how this impacted you, your club, or your community; why was it important to you?</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43674450"/>
                  </a:ext>
                </a:extLst>
              </a:tr>
              <a:tr h="0">
                <a:tc>
                  <a:txBody>
                    <a:bodyPr/>
                    <a:lstStyle/>
                    <a:p>
                      <a:pPr marL="0" marR="0">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83657673"/>
                  </a:ext>
                </a:extLst>
              </a:tr>
            </a:tbl>
          </a:graphicData>
        </a:graphic>
      </p:graphicFrame>
      <p:sp>
        <p:nvSpPr>
          <p:cNvPr id="6" name="Rectangle 1">
            <a:extLst>
              <a:ext uri="{FF2B5EF4-FFF2-40B4-BE49-F238E27FC236}">
                <a16:creationId xmlns:a16="http://schemas.microsoft.com/office/drawing/2014/main" id="{8FBA909D-FA5D-49EF-BDE7-27E2773069D6}"/>
              </a:ext>
            </a:extLst>
          </p:cNvPr>
          <p:cNvSpPr>
            <a:spLocks noChangeArrowheads="1"/>
          </p:cNvSpPr>
          <p:nvPr/>
        </p:nvSpPr>
        <p:spPr bwMode="auto">
          <a:xfrm>
            <a:off x="2487613" y="3570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819320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5BA8-91F4-4F6B-BFEA-71A59FAB012A}"/>
              </a:ext>
            </a:extLst>
          </p:cNvPr>
          <p:cNvSpPr>
            <a:spLocks noGrp="1"/>
          </p:cNvSpPr>
          <p:nvPr>
            <p:ph type="title"/>
          </p:nvPr>
        </p:nvSpPr>
        <p:spPr>
          <a:xfrm>
            <a:off x="838200" y="365125"/>
            <a:ext cx="10515600" cy="791871"/>
          </a:xfrm>
        </p:spPr>
        <p:txBody>
          <a:bodyPr>
            <a:normAutofit fontScale="90000"/>
          </a:bodyPr>
          <a:lstStyle/>
          <a:p>
            <a:pPr algn="ctr"/>
            <a:r>
              <a:rPr lang="en-US" dirty="0">
                <a:solidFill>
                  <a:srgbClr val="70AD47"/>
                </a:solidFill>
              </a:rPr>
              <a:t>This Year’s Youth Leadership Project</a:t>
            </a:r>
            <a:br>
              <a:rPr lang="en-US" dirty="0"/>
            </a:br>
            <a:endParaRPr lang="en-US" dirty="0"/>
          </a:p>
        </p:txBody>
      </p:sp>
      <p:sp>
        <p:nvSpPr>
          <p:cNvPr id="3" name="Content Placeholder 2">
            <a:extLst>
              <a:ext uri="{FF2B5EF4-FFF2-40B4-BE49-F238E27FC236}">
                <a16:creationId xmlns:a16="http://schemas.microsoft.com/office/drawing/2014/main" id="{739D7B83-E135-4BF9-A7CB-FA066B029DAF}"/>
              </a:ext>
            </a:extLst>
          </p:cNvPr>
          <p:cNvSpPr>
            <a:spLocks noGrp="1"/>
          </p:cNvSpPr>
          <p:nvPr>
            <p:ph idx="1"/>
          </p:nvPr>
        </p:nvSpPr>
        <p:spPr/>
        <p:txBody>
          <a:bodyPr/>
          <a:lstStyle/>
          <a:p>
            <a:r>
              <a:rPr lang="en-US" dirty="0">
                <a:solidFill>
                  <a:schemeClr val="accent6">
                    <a:lumMod val="75000"/>
                  </a:schemeClr>
                </a:solidFill>
              </a:rPr>
              <a:t>Insert text, audio or video to answer the following questions</a:t>
            </a:r>
          </a:p>
          <a:p>
            <a:endParaRPr lang="en-US" dirty="0"/>
          </a:p>
        </p:txBody>
      </p:sp>
      <p:graphicFrame>
        <p:nvGraphicFramePr>
          <p:cNvPr id="6" name="Table 5">
            <a:extLst>
              <a:ext uri="{FF2B5EF4-FFF2-40B4-BE49-F238E27FC236}">
                <a16:creationId xmlns:a16="http://schemas.microsoft.com/office/drawing/2014/main" id="{30F1C9AB-500B-4FEF-ABC0-2DDDCC479B01}"/>
              </a:ext>
            </a:extLst>
          </p:cNvPr>
          <p:cNvGraphicFramePr>
            <a:graphicFrameLocks noGrp="1"/>
          </p:cNvGraphicFramePr>
          <p:nvPr>
            <p:extLst>
              <p:ext uri="{D42A27DB-BD31-4B8C-83A1-F6EECF244321}">
                <p14:modId xmlns:p14="http://schemas.microsoft.com/office/powerpoint/2010/main" val="2901153371"/>
              </p:ext>
            </p:extLst>
          </p:nvPr>
        </p:nvGraphicFramePr>
        <p:xfrm>
          <a:off x="1162348" y="2351896"/>
          <a:ext cx="10191452" cy="1230441"/>
        </p:xfrm>
        <a:graphic>
          <a:graphicData uri="http://schemas.openxmlformats.org/drawingml/2006/table">
            <a:tbl>
              <a:tblPr firstRow="1" firstCol="1" bandRow="1">
                <a:tableStyleId>{5C22544A-7EE6-4342-B048-85BDC9FD1C3A}</a:tableStyleId>
              </a:tblPr>
              <a:tblGrid>
                <a:gridCol w="10191452">
                  <a:extLst>
                    <a:ext uri="{9D8B030D-6E8A-4147-A177-3AD203B41FA5}">
                      <a16:colId xmlns:a16="http://schemas.microsoft.com/office/drawing/2014/main" val="3846589969"/>
                    </a:ext>
                  </a:extLst>
                </a:gridCol>
              </a:tblGrid>
              <a:tr h="73633">
                <a:tc>
                  <a:txBody>
                    <a:bodyPr/>
                    <a:lstStyle/>
                    <a:p>
                      <a:pPr marL="0" marR="0">
                        <a:lnSpc>
                          <a:spcPct val="107000"/>
                        </a:lnSpc>
                        <a:spcBef>
                          <a:spcPts val="0"/>
                        </a:spcBef>
                        <a:spcAft>
                          <a:spcPts val="0"/>
                        </a:spcAft>
                      </a:pPr>
                      <a:r>
                        <a:rPr lang="en-US" sz="1400" dirty="0">
                          <a:solidFill>
                            <a:schemeClr val="tx1"/>
                          </a:solidFill>
                          <a:effectLst/>
                        </a:rPr>
                        <a:t>Tell us about your Youth Leadership Project. (Why did you select this project? What did the process look like? How did it turn out?)</a:t>
                      </a:r>
                    </a:p>
                    <a:p>
                      <a:pPr marL="0" marR="0">
                        <a:lnSpc>
                          <a:spcPct val="107000"/>
                        </a:lnSpc>
                        <a:spcBef>
                          <a:spcPts val="0"/>
                        </a:spcBef>
                        <a:spcAft>
                          <a:spcPts val="0"/>
                        </a:spcAft>
                      </a:pPr>
                      <a:r>
                        <a:rPr lang="en-US" sz="1100" dirty="0">
                          <a:solidFill>
                            <a:schemeClr val="tx1"/>
                          </a:solidFill>
                          <a:effectLst/>
                          <a:latin typeface="Calibri" panose="020F0502020204030204" pitchFamily="34" charset="0"/>
                          <a:cs typeface="Times New Roman" panose="02020603050405020304" pitchFamily="18" charset="0"/>
                        </a:rPr>
                        <a:t>*</a:t>
                      </a:r>
                      <a:endParaRPr lang="en-US" sz="1100" dirty="0">
                        <a:solidFill>
                          <a:schemeClr val="tx1"/>
                        </a:solidFill>
                        <a:effectLst/>
                      </a:endParaRPr>
                    </a:p>
                  </a:txBody>
                  <a:tcPr marL="68580" marR="68580" marT="0" marB="0">
                    <a:solidFill>
                      <a:schemeClr val="accent6">
                        <a:lumMod val="40000"/>
                        <a:lumOff val="60000"/>
                      </a:schemeClr>
                    </a:solidFill>
                  </a:tcPr>
                </a:tc>
                <a:extLst>
                  <a:ext uri="{0D108BD9-81ED-4DB2-BD59-A6C34878D82A}">
                    <a16:rowId xmlns:a16="http://schemas.microsoft.com/office/drawing/2014/main" val="677772490"/>
                  </a:ext>
                </a:extLst>
              </a:tr>
              <a:tr h="115479">
                <a:tc>
                  <a:txBody>
                    <a:bodyPr/>
                    <a:lstStyle/>
                    <a:p>
                      <a:pPr marL="0" marR="0">
                        <a:lnSpc>
                          <a:spcPct val="107000"/>
                        </a:lnSpc>
                        <a:spcBef>
                          <a:spcPts val="0"/>
                        </a:spcBef>
                        <a:spcAft>
                          <a:spcPts val="0"/>
                        </a:spcAft>
                      </a:pPr>
                      <a:r>
                        <a:rPr lang="en-US" sz="1400" dirty="0">
                          <a:solidFill>
                            <a:schemeClr val="tx1"/>
                          </a:solidFill>
                          <a:effectLst/>
                        </a:rPr>
                        <a:t>What was challenging about this project? Would you change anything if you were to do this project again? </a:t>
                      </a:r>
                    </a:p>
                    <a:p>
                      <a:pPr marL="0" marR="0">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62271418"/>
                  </a:ext>
                </a:extLst>
              </a:tr>
              <a:tr h="0">
                <a:tc>
                  <a:txBody>
                    <a:bodyPr/>
                    <a:lstStyle/>
                    <a:p>
                      <a:pPr marL="0" marR="0">
                        <a:lnSpc>
                          <a:spcPct val="107000"/>
                        </a:lnSpc>
                        <a:spcBef>
                          <a:spcPts val="0"/>
                        </a:spcBef>
                        <a:spcAft>
                          <a:spcPts val="0"/>
                        </a:spcAft>
                      </a:pPr>
                      <a:r>
                        <a:rPr lang="en-US" sz="1400" dirty="0">
                          <a:solidFill>
                            <a:schemeClr val="tx1"/>
                          </a:solidFill>
                          <a:effectLst/>
                        </a:rPr>
                        <a:t>How did this provide leadership opportunities for you? Share what you learned about yourself.</a:t>
                      </a:r>
                    </a:p>
                    <a:p>
                      <a:pPr marL="0" marR="0">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20492189"/>
                  </a:ext>
                </a:extLst>
              </a:tr>
            </a:tbl>
          </a:graphicData>
        </a:graphic>
      </p:graphicFrame>
      <p:sp>
        <p:nvSpPr>
          <p:cNvPr id="7" name="TextBox 6">
            <a:extLst>
              <a:ext uri="{FF2B5EF4-FFF2-40B4-BE49-F238E27FC236}">
                <a16:creationId xmlns:a16="http://schemas.microsoft.com/office/drawing/2014/main" id="{CBA3B890-2927-4290-9A67-54D9D194AB90}"/>
              </a:ext>
            </a:extLst>
          </p:cNvPr>
          <p:cNvSpPr txBox="1"/>
          <p:nvPr/>
        </p:nvSpPr>
        <p:spPr>
          <a:xfrm>
            <a:off x="1017037" y="6273225"/>
            <a:ext cx="10336763" cy="584775"/>
          </a:xfrm>
          <a:prstGeom prst="rect">
            <a:avLst/>
          </a:prstGeom>
          <a:noFill/>
        </p:spPr>
        <p:txBody>
          <a:bodyPr wrap="square" rtlCol="0">
            <a:spAutoFit/>
          </a:bodyPr>
          <a:lstStyle/>
          <a:p>
            <a:r>
              <a:rPr lang="en-US" sz="1400" dirty="0"/>
              <a:t>Please see the instruction slides for </a:t>
            </a:r>
            <a:r>
              <a:rPr lang="en-US" sz="1400" u="sng" dirty="0"/>
              <a:t>important</a:t>
            </a:r>
            <a:r>
              <a:rPr lang="en-US" sz="1400" dirty="0"/>
              <a:t> details about when you need to include this record book slide.</a:t>
            </a:r>
          </a:p>
          <a:p>
            <a:endParaRPr lang="en-US" dirty="0"/>
          </a:p>
        </p:txBody>
      </p:sp>
    </p:spTree>
    <p:extLst>
      <p:ext uri="{BB962C8B-B14F-4D97-AF65-F5344CB8AC3E}">
        <p14:creationId xmlns:p14="http://schemas.microsoft.com/office/powerpoint/2010/main" val="325892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F31185-4BBE-42E9-9ABB-3CAD53AB4996}"/>
              </a:ext>
            </a:extLst>
          </p:cNvPr>
          <p:cNvSpPr>
            <a:spLocks noGrp="1"/>
          </p:cNvSpPr>
          <p:nvPr>
            <p:ph idx="1"/>
          </p:nvPr>
        </p:nvSpPr>
        <p:spPr>
          <a:xfrm>
            <a:off x="838200" y="584653"/>
            <a:ext cx="10515600" cy="5564220"/>
          </a:xfrm>
        </p:spPr>
        <p:txBody>
          <a:bodyPr/>
          <a:lstStyle/>
          <a:p>
            <a:r>
              <a:rPr lang="en-US" dirty="0"/>
              <a:t>Insert picture or video of your Youth Leadership in action</a:t>
            </a:r>
          </a:p>
          <a:p>
            <a:endParaRPr lang="en-US" dirty="0"/>
          </a:p>
        </p:txBody>
      </p:sp>
      <p:sp>
        <p:nvSpPr>
          <p:cNvPr id="4" name="TextBox 3">
            <a:extLst>
              <a:ext uri="{FF2B5EF4-FFF2-40B4-BE49-F238E27FC236}">
                <a16:creationId xmlns:a16="http://schemas.microsoft.com/office/drawing/2014/main" id="{201B98EC-3E37-446D-AD91-9A16D638ECDB}"/>
              </a:ext>
            </a:extLst>
          </p:cNvPr>
          <p:cNvSpPr txBox="1"/>
          <p:nvPr/>
        </p:nvSpPr>
        <p:spPr>
          <a:xfrm>
            <a:off x="1156996" y="6385192"/>
            <a:ext cx="10336763" cy="584775"/>
          </a:xfrm>
          <a:prstGeom prst="rect">
            <a:avLst/>
          </a:prstGeom>
          <a:noFill/>
        </p:spPr>
        <p:txBody>
          <a:bodyPr wrap="square" rtlCol="0">
            <a:spAutoFit/>
          </a:bodyPr>
          <a:lstStyle/>
          <a:p>
            <a:r>
              <a:rPr lang="en-US" sz="1400" dirty="0"/>
              <a:t>Please see the instruction slides for </a:t>
            </a:r>
            <a:r>
              <a:rPr lang="en-US" sz="1400" u="sng" dirty="0"/>
              <a:t>important</a:t>
            </a:r>
            <a:r>
              <a:rPr lang="en-US" sz="1400" dirty="0"/>
              <a:t> details about when you need to include this record book slide.</a:t>
            </a:r>
          </a:p>
          <a:p>
            <a:endParaRPr lang="en-US" dirty="0"/>
          </a:p>
        </p:txBody>
      </p:sp>
    </p:spTree>
    <p:extLst>
      <p:ext uri="{BB962C8B-B14F-4D97-AF65-F5344CB8AC3E}">
        <p14:creationId xmlns:p14="http://schemas.microsoft.com/office/powerpoint/2010/main" val="2567381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5535DDB-69E9-4046-BE2F-D2AD0B330D06}"/>
              </a:ext>
            </a:extLst>
          </p:cNvPr>
          <p:cNvGraphicFramePr>
            <a:graphicFrameLocks noGrp="1"/>
          </p:cNvGraphicFramePr>
          <p:nvPr/>
        </p:nvGraphicFramePr>
        <p:xfrm>
          <a:off x="656318" y="1512774"/>
          <a:ext cx="11201400" cy="5041048"/>
        </p:xfrm>
        <a:graphic>
          <a:graphicData uri="http://schemas.openxmlformats.org/drawingml/2006/table">
            <a:tbl>
              <a:tblPr firstRow="1" bandRow="1">
                <a:tableStyleId>{93296810-A885-4BE3-A3E7-6D5BEEA58F35}</a:tableStyleId>
              </a:tblPr>
              <a:tblGrid>
                <a:gridCol w="3657600">
                  <a:extLst>
                    <a:ext uri="{9D8B030D-6E8A-4147-A177-3AD203B41FA5}">
                      <a16:colId xmlns:a16="http://schemas.microsoft.com/office/drawing/2014/main" val="763628047"/>
                    </a:ext>
                  </a:extLst>
                </a:gridCol>
                <a:gridCol w="685800">
                  <a:extLst>
                    <a:ext uri="{9D8B030D-6E8A-4147-A177-3AD203B41FA5}">
                      <a16:colId xmlns:a16="http://schemas.microsoft.com/office/drawing/2014/main" val="1186102306"/>
                    </a:ext>
                  </a:extLst>
                </a:gridCol>
                <a:gridCol w="685800">
                  <a:extLst>
                    <a:ext uri="{9D8B030D-6E8A-4147-A177-3AD203B41FA5}">
                      <a16:colId xmlns:a16="http://schemas.microsoft.com/office/drawing/2014/main" val="2686745205"/>
                    </a:ext>
                  </a:extLst>
                </a:gridCol>
                <a:gridCol w="685800">
                  <a:extLst>
                    <a:ext uri="{9D8B030D-6E8A-4147-A177-3AD203B41FA5}">
                      <a16:colId xmlns:a16="http://schemas.microsoft.com/office/drawing/2014/main" val="1128007963"/>
                    </a:ext>
                  </a:extLst>
                </a:gridCol>
                <a:gridCol w="685800">
                  <a:extLst>
                    <a:ext uri="{9D8B030D-6E8A-4147-A177-3AD203B41FA5}">
                      <a16:colId xmlns:a16="http://schemas.microsoft.com/office/drawing/2014/main" val="1932224645"/>
                    </a:ext>
                  </a:extLst>
                </a:gridCol>
                <a:gridCol w="685800">
                  <a:extLst>
                    <a:ext uri="{9D8B030D-6E8A-4147-A177-3AD203B41FA5}">
                      <a16:colId xmlns:a16="http://schemas.microsoft.com/office/drawing/2014/main" val="2603289623"/>
                    </a:ext>
                  </a:extLst>
                </a:gridCol>
                <a:gridCol w="685800">
                  <a:extLst>
                    <a:ext uri="{9D8B030D-6E8A-4147-A177-3AD203B41FA5}">
                      <a16:colId xmlns:a16="http://schemas.microsoft.com/office/drawing/2014/main" val="2990331457"/>
                    </a:ext>
                  </a:extLst>
                </a:gridCol>
                <a:gridCol w="685800">
                  <a:extLst>
                    <a:ext uri="{9D8B030D-6E8A-4147-A177-3AD203B41FA5}">
                      <a16:colId xmlns:a16="http://schemas.microsoft.com/office/drawing/2014/main" val="2367846293"/>
                    </a:ext>
                  </a:extLst>
                </a:gridCol>
                <a:gridCol w="685800">
                  <a:extLst>
                    <a:ext uri="{9D8B030D-6E8A-4147-A177-3AD203B41FA5}">
                      <a16:colId xmlns:a16="http://schemas.microsoft.com/office/drawing/2014/main" val="2795663535"/>
                    </a:ext>
                  </a:extLst>
                </a:gridCol>
                <a:gridCol w="685800">
                  <a:extLst>
                    <a:ext uri="{9D8B030D-6E8A-4147-A177-3AD203B41FA5}">
                      <a16:colId xmlns:a16="http://schemas.microsoft.com/office/drawing/2014/main" val="2709988625"/>
                    </a:ext>
                  </a:extLst>
                </a:gridCol>
                <a:gridCol w="685800">
                  <a:extLst>
                    <a:ext uri="{9D8B030D-6E8A-4147-A177-3AD203B41FA5}">
                      <a16:colId xmlns:a16="http://schemas.microsoft.com/office/drawing/2014/main" val="3460790959"/>
                    </a:ext>
                  </a:extLst>
                </a:gridCol>
                <a:gridCol w="685800">
                  <a:extLst>
                    <a:ext uri="{9D8B030D-6E8A-4147-A177-3AD203B41FA5}">
                      <a16:colId xmlns:a16="http://schemas.microsoft.com/office/drawing/2014/main" val="1247076462"/>
                    </a:ext>
                  </a:extLst>
                </a:gridCol>
              </a:tblGrid>
              <a:tr h="651928">
                <a:tc>
                  <a:txBody>
                    <a:bodyPr/>
                    <a:lstStyle/>
                    <a:p>
                      <a:r>
                        <a:rPr lang="en-US" dirty="0"/>
                        <a:t>Item</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extLst>
                  <a:ext uri="{0D108BD9-81ED-4DB2-BD59-A6C34878D82A}">
                    <a16:rowId xmlns:a16="http://schemas.microsoft.com/office/drawing/2014/main" val="884814557"/>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6487109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6224168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2920262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33050570"/>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610048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83602970"/>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950852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3958918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9954022"/>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3060323"/>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61343915"/>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54946958"/>
                  </a:ext>
                </a:extLst>
              </a:tr>
            </a:tbl>
          </a:graphicData>
        </a:graphic>
      </p:graphicFrame>
      <p:sp>
        <p:nvSpPr>
          <p:cNvPr id="6" name="Rectangle 5">
            <a:extLst>
              <a:ext uri="{FF2B5EF4-FFF2-40B4-BE49-F238E27FC236}">
                <a16:creationId xmlns:a16="http://schemas.microsoft.com/office/drawing/2014/main" id="{0FA4004D-86DF-4120-A5BB-B06D7E033BC2}"/>
              </a:ext>
            </a:extLst>
          </p:cNvPr>
          <p:cNvSpPr/>
          <p:nvPr/>
        </p:nvSpPr>
        <p:spPr>
          <a:xfrm>
            <a:off x="656317" y="0"/>
            <a:ext cx="11201399" cy="2329356"/>
          </a:xfrm>
          <a:prstGeom prst="rect">
            <a:avLst/>
          </a:prstGeom>
        </p:spPr>
        <p:txBody>
          <a:bodyPr wrap="square">
            <a:spAutoFit/>
          </a:bodyPr>
          <a:lstStyle/>
          <a:p>
            <a:pPr algn="ctr">
              <a:lnSpc>
                <a:spcPct val="107000"/>
              </a:lnSpc>
              <a:spcAft>
                <a:spcPts val="800"/>
              </a:spcAft>
            </a:pPr>
            <a:r>
              <a:rPr lang="en-US" sz="2800" dirty="0">
                <a:solidFill>
                  <a:srgbClr val="70AD47"/>
                </a:solidFill>
                <a:latin typeface="Calibri" panose="020F0502020204030204" pitchFamily="34" charset="0"/>
                <a:ea typeface="Calibri" panose="020F0502020204030204" pitchFamily="34" charset="0"/>
                <a:cs typeface="Times New Roman" panose="02020603050405020304" pitchFamily="18" charset="0"/>
              </a:rPr>
              <a:t>Non 4-H Year-by-Year Records </a:t>
            </a:r>
            <a:endParaRPr lang="en-US" sz="2800"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t>Non 4-H Activities/Non 4-H Service</a:t>
            </a:r>
          </a:p>
          <a:p>
            <a:pPr>
              <a:lnSpc>
                <a:spcPct val="107000"/>
              </a:lnSpc>
              <a:spcAft>
                <a:spcPts val="800"/>
              </a:spcAft>
            </a:pPr>
            <a:r>
              <a:rPr lang="en-US" sz="1200" dirty="0"/>
              <a:t>This record book slide is optional, please see the instruction slides for details.  PLEASE NOTE: Use this slide to list non 4-H activities, non 4-H events, non 4-H community service, non 4-H educational Experience(s)s (trips), Non 4-H officer positions, and Non 4-H committees you have served on.  Save this form and simply add to it each year.</a:t>
            </a:r>
          </a:p>
          <a:p>
            <a:pPr algn="ctr">
              <a:lnSpc>
                <a:spcPct val="107000"/>
              </a:lnSpc>
              <a:spcAft>
                <a:spcPts val="800"/>
              </a:spcAft>
            </a:pPr>
            <a:endParaRPr lang="en-US" dirty="0"/>
          </a:p>
          <a:p>
            <a:pPr algn="ctr">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2A594B8-384A-4769-A3FD-7ABD1B907B5E}"/>
              </a:ext>
            </a:extLst>
          </p:cNvPr>
          <p:cNvSpPr txBox="1"/>
          <p:nvPr/>
        </p:nvSpPr>
        <p:spPr>
          <a:xfrm>
            <a:off x="656318" y="6534834"/>
            <a:ext cx="9542041" cy="646331"/>
          </a:xfrm>
          <a:prstGeom prst="rect">
            <a:avLst/>
          </a:prstGeom>
          <a:noFill/>
        </p:spPr>
        <p:txBody>
          <a:bodyPr wrap="square" rtlCol="0">
            <a:spAutoFit/>
          </a:bodyPr>
          <a:lstStyle/>
          <a:p>
            <a:r>
              <a:rPr lang="en-US" sz="1200" dirty="0"/>
              <a:t>This record book slide is optional, please see the instruction slides for details</a:t>
            </a:r>
            <a:r>
              <a:rPr lang="en-US" dirty="0"/>
              <a:t>.</a:t>
            </a:r>
          </a:p>
          <a:p>
            <a:endParaRPr lang="en-US" dirty="0"/>
          </a:p>
        </p:txBody>
      </p:sp>
    </p:spTree>
    <p:extLst>
      <p:ext uri="{BB962C8B-B14F-4D97-AF65-F5344CB8AC3E}">
        <p14:creationId xmlns:p14="http://schemas.microsoft.com/office/powerpoint/2010/main" val="2847899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7D0A-45F8-4223-AA2D-C5F7EDDC1DBB}"/>
              </a:ext>
            </a:extLst>
          </p:cNvPr>
          <p:cNvSpPr>
            <a:spLocks noGrp="1"/>
          </p:cNvSpPr>
          <p:nvPr>
            <p:ph type="title"/>
          </p:nvPr>
        </p:nvSpPr>
        <p:spPr/>
        <p:txBody>
          <a:bodyPr>
            <a:normAutofit fontScale="90000"/>
          </a:bodyPr>
          <a:lstStyle/>
          <a:p>
            <a:pPr algn="ctr"/>
            <a:r>
              <a:rPr lang="en-US" dirty="0">
                <a:solidFill>
                  <a:schemeClr val="accent6">
                    <a:lumMod val="75000"/>
                  </a:schemeClr>
                </a:solidFill>
              </a:rPr>
              <a:t>This Year’s Non 4-H Activities/Service Reflection</a:t>
            </a:r>
            <a:br>
              <a:rPr lang="en-US" dirty="0"/>
            </a:br>
            <a:endParaRPr lang="en-US" dirty="0"/>
          </a:p>
        </p:txBody>
      </p:sp>
      <p:sp>
        <p:nvSpPr>
          <p:cNvPr id="3" name="Content Placeholder 2">
            <a:extLst>
              <a:ext uri="{FF2B5EF4-FFF2-40B4-BE49-F238E27FC236}">
                <a16:creationId xmlns:a16="http://schemas.microsoft.com/office/drawing/2014/main" id="{6F277AE5-E5DD-416C-8E1B-CE321055C3C3}"/>
              </a:ext>
            </a:extLst>
          </p:cNvPr>
          <p:cNvSpPr>
            <a:spLocks noGrp="1"/>
          </p:cNvSpPr>
          <p:nvPr>
            <p:ph idx="1"/>
          </p:nvPr>
        </p:nvSpPr>
        <p:spPr/>
        <p:txBody>
          <a:bodyPr/>
          <a:lstStyle/>
          <a:p>
            <a:r>
              <a:rPr lang="en-US" dirty="0">
                <a:solidFill>
                  <a:schemeClr val="accent6">
                    <a:lumMod val="75000"/>
                  </a:schemeClr>
                </a:solidFill>
                <a:latin typeface="+mj-lt"/>
              </a:rPr>
              <a:t>Insert text, audio or video to answer the following questions</a:t>
            </a:r>
          </a:p>
          <a:p>
            <a:endParaRPr lang="en-US" dirty="0"/>
          </a:p>
        </p:txBody>
      </p:sp>
      <p:graphicFrame>
        <p:nvGraphicFramePr>
          <p:cNvPr id="4" name="Table 3">
            <a:extLst>
              <a:ext uri="{FF2B5EF4-FFF2-40B4-BE49-F238E27FC236}">
                <a16:creationId xmlns:a16="http://schemas.microsoft.com/office/drawing/2014/main" id="{79557A87-8A54-4420-B8E4-BD8EC5ACEB3B}"/>
              </a:ext>
            </a:extLst>
          </p:cNvPr>
          <p:cNvGraphicFramePr>
            <a:graphicFrameLocks noGrp="1"/>
          </p:cNvGraphicFramePr>
          <p:nvPr>
            <p:extLst>
              <p:ext uri="{D42A27DB-BD31-4B8C-83A1-F6EECF244321}">
                <p14:modId xmlns:p14="http://schemas.microsoft.com/office/powerpoint/2010/main" val="2855620107"/>
              </p:ext>
            </p:extLst>
          </p:nvPr>
        </p:nvGraphicFramePr>
        <p:xfrm>
          <a:off x="1153017" y="2431884"/>
          <a:ext cx="9623840" cy="633540"/>
        </p:xfrm>
        <a:graphic>
          <a:graphicData uri="http://schemas.openxmlformats.org/drawingml/2006/table">
            <a:tbl>
              <a:tblPr firstRow="1" firstCol="1" bandRow="1">
                <a:tableStyleId>{5C22544A-7EE6-4342-B048-85BDC9FD1C3A}</a:tableStyleId>
              </a:tblPr>
              <a:tblGrid>
                <a:gridCol w="9623840">
                  <a:extLst>
                    <a:ext uri="{9D8B030D-6E8A-4147-A177-3AD203B41FA5}">
                      <a16:colId xmlns:a16="http://schemas.microsoft.com/office/drawing/2014/main" val="3614861409"/>
                    </a:ext>
                  </a:extLst>
                </a:gridCol>
              </a:tblGrid>
              <a:tr h="0">
                <a:tc>
                  <a:txBody>
                    <a:bodyPr/>
                    <a:lstStyle/>
                    <a:p>
                      <a:pPr marL="0" marR="0">
                        <a:lnSpc>
                          <a:spcPct val="107000"/>
                        </a:lnSpc>
                        <a:spcBef>
                          <a:spcPts val="0"/>
                        </a:spcBef>
                        <a:spcAft>
                          <a:spcPts val="0"/>
                        </a:spcAft>
                      </a:pPr>
                      <a:r>
                        <a:rPr lang="en-US" sz="1400" dirty="0">
                          <a:solidFill>
                            <a:schemeClr val="tx1"/>
                          </a:solidFill>
                          <a:effectLst/>
                        </a:rPr>
                        <a:t>Tell us about a Non 4-H position you held, a Non 4-H committee you served on, or a Non 4-H activity/event/educational Experience(s) you were part of this year. Describe how your actions impacted your community or world?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43674450"/>
                  </a:ext>
                </a:extLst>
              </a:tr>
              <a:tr h="0">
                <a:tc>
                  <a:txBody>
                    <a:bodyPr/>
                    <a:lstStyle/>
                    <a:p>
                      <a:pPr marL="0" marR="0">
                        <a:lnSpc>
                          <a:spcPct val="107000"/>
                        </a:lnSpc>
                        <a:spcBef>
                          <a:spcPts val="0"/>
                        </a:spcBef>
                        <a:spcAft>
                          <a:spcPts val="0"/>
                        </a:spcAft>
                      </a:pPr>
                      <a:r>
                        <a:rPr lang="en-US" sz="1200" dirty="0">
                          <a:solidFill>
                            <a:schemeClr val="tx1"/>
                          </a:solidFill>
                          <a:effectLst/>
                        </a:rPr>
                        <a: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83657673"/>
                  </a:ext>
                </a:extLst>
              </a:tr>
            </a:tbl>
          </a:graphicData>
        </a:graphic>
      </p:graphicFrame>
      <p:sp>
        <p:nvSpPr>
          <p:cNvPr id="6" name="Rectangle 1">
            <a:extLst>
              <a:ext uri="{FF2B5EF4-FFF2-40B4-BE49-F238E27FC236}">
                <a16:creationId xmlns:a16="http://schemas.microsoft.com/office/drawing/2014/main" id="{8FBA909D-FA5D-49EF-BDE7-27E2773069D6}"/>
              </a:ext>
            </a:extLst>
          </p:cNvPr>
          <p:cNvSpPr>
            <a:spLocks noChangeArrowheads="1"/>
          </p:cNvSpPr>
          <p:nvPr/>
        </p:nvSpPr>
        <p:spPr bwMode="auto">
          <a:xfrm>
            <a:off x="2487613" y="3570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TextBox 6">
            <a:extLst>
              <a:ext uri="{FF2B5EF4-FFF2-40B4-BE49-F238E27FC236}">
                <a16:creationId xmlns:a16="http://schemas.microsoft.com/office/drawing/2014/main" id="{0DCAE47C-D487-4C86-89D4-4E8325900534}"/>
              </a:ext>
            </a:extLst>
          </p:cNvPr>
          <p:cNvSpPr txBox="1"/>
          <p:nvPr/>
        </p:nvSpPr>
        <p:spPr>
          <a:xfrm>
            <a:off x="838200" y="6453545"/>
            <a:ext cx="9542041" cy="646331"/>
          </a:xfrm>
          <a:prstGeom prst="rect">
            <a:avLst/>
          </a:prstGeom>
          <a:noFill/>
        </p:spPr>
        <p:txBody>
          <a:bodyPr wrap="square" rtlCol="0">
            <a:spAutoFit/>
          </a:bodyPr>
          <a:lstStyle/>
          <a:p>
            <a:r>
              <a:rPr lang="en-US" sz="1200" dirty="0"/>
              <a:t>This record book slide is optional, please see the instruction slides for details</a:t>
            </a:r>
            <a:r>
              <a:rPr lang="en-US" dirty="0"/>
              <a:t>.</a:t>
            </a:r>
          </a:p>
          <a:p>
            <a:endParaRPr lang="en-US" dirty="0"/>
          </a:p>
        </p:txBody>
      </p:sp>
    </p:spTree>
    <p:extLst>
      <p:ext uri="{BB962C8B-B14F-4D97-AF65-F5344CB8AC3E}">
        <p14:creationId xmlns:p14="http://schemas.microsoft.com/office/powerpoint/2010/main" val="3035220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44B01-D2D3-4A02-9A78-1BA8A5492084}"/>
              </a:ext>
            </a:extLst>
          </p:cNvPr>
          <p:cNvSpPr>
            <a:spLocks noGrp="1"/>
          </p:cNvSpPr>
          <p:nvPr>
            <p:ph type="title"/>
          </p:nvPr>
        </p:nvSpPr>
        <p:spPr/>
        <p:txBody>
          <a:bodyPr>
            <a:normAutofit/>
          </a:bodyPr>
          <a:lstStyle/>
          <a:p>
            <a:r>
              <a:rPr lang="en-US" sz="4000" dirty="0">
                <a:solidFill>
                  <a:srgbClr val="70AD47"/>
                </a:solidFill>
              </a:rPr>
              <a:t>Voice of the Parent</a:t>
            </a:r>
          </a:p>
        </p:txBody>
      </p:sp>
      <p:sp>
        <p:nvSpPr>
          <p:cNvPr id="3" name="Content Placeholder 2">
            <a:extLst>
              <a:ext uri="{FF2B5EF4-FFF2-40B4-BE49-F238E27FC236}">
                <a16:creationId xmlns:a16="http://schemas.microsoft.com/office/drawing/2014/main" id="{C5E93D4A-1FEA-4701-B217-A41514AC020C}"/>
              </a:ext>
            </a:extLst>
          </p:cNvPr>
          <p:cNvSpPr>
            <a:spLocks noGrp="1"/>
          </p:cNvSpPr>
          <p:nvPr>
            <p:ph idx="1"/>
          </p:nvPr>
        </p:nvSpPr>
        <p:spPr/>
        <p:txBody>
          <a:bodyPr/>
          <a:lstStyle/>
          <a:p>
            <a:r>
              <a:rPr lang="en-US" dirty="0">
                <a:solidFill>
                  <a:schemeClr val="accent6">
                    <a:lumMod val="75000"/>
                  </a:schemeClr>
                </a:solidFill>
              </a:rPr>
              <a:t>Parent, insert text, audio or video describing your youth’s 4-H year.</a:t>
            </a:r>
          </a:p>
          <a:p>
            <a:endParaRPr lang="en-US" dirty="0"/>
          </a:p>
        </p:txBody>
      </p:sp>
      <p:sp>
        <p:nvSpPr>
          <p:cNvPr id="4" name="Rectangle 2">
            <a:extLst>
              <a:ext uri="{FF2B5EF4-FFF2-40B4-BE49-F238E27FC236}">
                <a16:creationId xmlns:a16="http://schemas.microsoft.com/office/drawing/2014/main" id="{4823F74E-32CD-4BB9-9AF0-079BB599C62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9217" name="Picture 7">
            <a:extLst>
              <a:ext uri="{FF2B5EF4-FFF2-40B4-BE49-F238E27FC236}">
                <a16:creationId xmlns:a16="http://schemas.microsoft.com/office/drawing/2014/main" id="{ABD2D68F-C389-43A5-A558-E2C5A18489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7275" y="365125"/>
            <a:ext cx="1228725"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982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823F74E-32CD-4BB9-9AF0-079BB599C62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3" name="Rectangle 2">
            <a:extLst>
              <a:ext uri="{FF2B5EF4-FFF2-40B4-BE49-F238E27FC236}">
                <a16:creationId xmlns:a16="http://schemas.microsoft.com/office/drawing/2014/main" id="{C27B2FE3-B913-4BE7-BD0C-D3C5098334C4}"/>
              </a:ext>
            </a:extLst>
          </p:cNvPr>
          <p:cNvSpPr>
            <a:spLocks noChangeArrowheads="1"/>
          </p:cNvSpPr>
          <p:nvPr/>
        </p:nvSpPr>
        <p:spPr bwMode="auto">
          <a:xfrm>
            <a:off x="433751" y="60066"/>
            <a:ext cx="5943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US" sz="1200" b="1" dirty="0">
                <a:solidFill>
                  <a:srgbClr val="FF0000"/>
                </a:solidFill>
              </a:rPr>
              <a:t>Print this slide and include with device or link you saved this presentation on.</a:t>
            </a:r>
          </a:p>
          <a:p>
            <a:pPr algn="ctr"/>
            <a:r>
              <a:rPr lang="en-US" sz="1200" b="1" dirty="0">
                <a:solidFill>
                  <a:srgbClr val="FF0000"/>
                </a:solidFill>
              </a:rPr>
              <a:t>You can find the typeable form in the Microsoft Word version.</a:t>
            </a:r>
          </a:p>
        </p:txBody>
      </p:sp>
      <p:pic>
        <p:nvPicPr>
          <p:cNvPr id="10" name="Picture 9">
            <a:extLst>
              <a:ext uri="{FF2B5EF4-FFF2-40B4-BE49-F238E27FC236}">
                <a16:creationId xmlns:a16="http://schemas.microsoft.com/office/drawing/2014/main" id="{E055B0DD-82C1-47A3-9C74-09068DE01F88}"/>
              </a:ext>
            </a:extLst>
          </p:cNvPr>
          <p:cNvPicPr>
            <a:picLocks noChangeAspect="1"/>
          </p:cNvPicPr>
          <p:nvPr/>
        </p:nvPicPr>
        <p:blipFill rotWithShape="1">
          <a:blip r:embed="rId2"/>
          <a:srcRect t="2712" b="41709"/>
          <a:stretch/>
        </p:blipFill>
        <p:spPr>
          <a:xfrm>
            <a:off x="152401" y="457200"/>
            <a:ext cx="6224950" cy="6248400"/>
          </a:xfrm>
          <a:prstGeom prst="rect">
            <a:avLst/>
          </a:prstGeom>
        </p:spPr>
      </p:pic>
      <p:pic>
        <p:nvPicPr>
          <p:cNvPr id="14" name="Picture 13">
            <a:extLst>
              <a:ext uri="{FF2B5EF4-FFF2-40B4-BE49-F238E27FC236}">
                <a16:creationId xmlns:a16="http://schemas.microsoft.com/office/drawing/2014/main" id="{982B2F90-B766-4A23-9537-08AEA0E6CAA1}"/>
              </a:ext>
            </a:extLst>
          </p:cNvPr>
          <p:cNvPicPr>
            <a:picLocks noChangeAspect="1"/>
          </p:cNvPicPr>
          <p:nvPr/>
        </p:nvPicPr>
        <p:blipFill>
          <a:blip r:embed="rId3"/>
          <a:stretch>
            <a:fillRect/>
          </a:stretch>
        </p:blipFill>
        <p:spPr>
          <a:xfrm>
            <a:off x="6682152" y="152399"/>
            <a:ext cx="5357447" cy="5404339"/>
          </a:xfrm>
          <a:prstGeom prst="rect">
            <a:avLst/>
          </a:prstGeom>
        </p:spPr>
      </p:pic>
      <p:pic>
        <p:nvPicPr>
          <p:cNvPr id="16" name="Picture 15">
            <a:extLst>
              <a:ext uri="{FF2B5EF4-FFF2-40B4-BE49-F238E27FC236}">
                <a16:creationId xmlns:a16="http://schemas.microsoft.com/office/drawing/2014/main" id="{71EFA591-F0A0-4C3E-8C14-4D32D3CEFFB7}"/>
              </a:ext>
            </a:extLst>
          </p:cNvPr>
          <p:cNvPicPr/>
          <p:nvPr/>
        </p:nvPicPr>
        <p:blipFill>
          <a:blip r:embed="rId4"/>
          <a:stretch>
            <a:fillRect/>
          </a:stretch>
        </p:blipFill>
        <p:spPr>
          <a:xfrm>
            <a:off x="9170743" y="5923451"/>
            <a:ext cx="2619375" cy="638175"/>
          </a:xfrm>
          <a:prstGeom prst="rect">
            <a:avLst/>
          </a:prstGeom>
        </p:spPr>
      </p:pic>
    </p:spTree>
    <p:extLst>
      <p:ext uri="{BB962C8B-B14F-4D97-AF65-F5344CB8AC3E}">
        <p14:creationId xmlns:p14="http://schemas.microsoft.com/office/powerpoint/2010/main" val="2616525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5DB2591-2549-4F98-AEDB-C3D2113B60E6}"/>
              </a:ext>
            </a:extLst>
          </p:cNvPr>
          <p:cNvSpPr txBox="1"/>
          <p:nvPr/>
        </p:nvSpPr>
        <p:spPr>
          <a:xfrm>
            <a:off x="400244" y="2274838"/>
            <a:ext cx="3200400" cy="2308324"/>
          </a:xfrm>
          <a:prstGeom prst="rect">
            <a:avLst/>
          </a:prstGeom>
          <a:noFill/>
        </p:spPr>
        <p:txBody>
          <a:bodyPr wrap="square" rtlCol="0">
            <a:spAutoFit/>
          </a:bodyPr>
          <a:lstStyle/>
          <a:p>
            <a:r>
              <a:rPr lang="en-US" sz="1200" b="1" dirty="0"/>
              <a:t>SMART Goals</a:t>
            </a:r>
            <a:endParaRPr lang="en-US" sz="1200" dirty="0"/>
          </a:p>
          <a:p>
            <a:pPr marL="171450" lvl="0" indent="-171450">
              <a:buFont typeface="Arial" panose="020B0604020202020204" pitchFamily="34" charset="0"/>
              <a:buChar char="•"/>
            </a:pPr>
            <a:r>
              <a:rPr lang="en-US" sz="1200" dirty="0"/>
              <a:t>Please set and document at least one Smart Goal.  To document additional Smart Goals, please duplicate this slide.  </a:t>
            </a:r>
          </a:p>
          <a:p>
            <a:pPr marL="171450" lvl="0" indent="-171450">
              <a:buFont typeface="Arial" panose="020B0604020202020204" pitchFamily="34" charset="0"/>
              <a:buChar char="•"/>
            </a:pPr>
            <a:r>
              <a:rPr lang="en-US" sz="1200" dirty="0"/>
              <a:t>Smart Goal(s) should be set at the beginning of each 4-H year. </a:t>
            </a:r>
          </a:p>
          <a:p>
            <a:pPr marL="171450" lvl="0" indent="-171450">
              <a:buFont typeface="Arial" panose="020B0604020202020204" pitchFamily="34" charset="0"/>
              <a:buChar char="•"/>
            </a:pPr>
            <a:r>
              <a:rPr lang="en-US" sz="1200" dirty="0"/>
              <a:t>Your Smart Goal(s) should be specific to a 4-H project and/or 4-H related. </a:t>
            </a:r>
          </a:p>
          <a:p>
            <a:pPr marL="171450" lvl="0" indent="-171450">
              <a:buFont typeface="Arial" panose="020B0604020202020204" pitchFamily="34" charset="0"/>
              <a:buChar char="•"/>
            </a:pPr>
            <a:r>
              <a:rPr lang="en-US" sz="1200" dirty="0"/>
              <a:t>Once you have achieved your Smart Goal(s), complete the “What did you learn” portion of this slide. (If you do not achieve your Smart Goal(s), document why) </a:t>
            </a:r>
          </a:p>
        </p:txBody>
      </p:sp>
      <p:sp>
        <p:nvSpPr>
          <p:cNvPr id="8" name="TextBox 7">
            <a:extLst>
              <a:ext uri="{FF2B5EF4-FFF2-40B4-BE49-F238E27FC236}">
                <a16:creationId xmlns:a16="http://schemas.microsoft.com/office/drawing/2014/main" id="{03BFD8D2-EC96-40AD-B1FE-950168537E67}"/>
              </a:ext>
            </a:extLst>
          </p:cNvPr>
          <p:cNvSpPr txBox="1"/>
          <p:nvPr/>
        </p:nvSpPr>
        <p:spPr>
          <a:xfrm>
            <a:off x="4503951" y="2274838"/>
            <a:ext cx="3184097" cy="2492990"/>
          </a:xfrm>
          <a:prstGeom prst="rect">
            <a:avLst/>
          </a:prstGeom>
          <a:noFill/>
        </p:spPr>
        <p:txBody>
          <a:bodyPr wrap="square" rtlCol="0">
            <a:spAutoFit/>
          </a:bodyPr>
          <a:lstStyle/>
          <a:p>
            <a:r>
              <a:rPr lang="en-US" sz="1200" b="1" dirty="0"/>
              <a:t>4-H Year by Year Records – Projects</a:t>
            </a:r>
            <a:endParaRPr lang="en-US" sz="1200" dirty="0"/>
          </a:p>
          <a:p>
            <a:pPr marL="171450" indent="-171450">
              <a:buFont typeface="Arial" panose="020B0604020202020204" pitchFamily="34" charset="0"/>
              <a:buChar char="•"/>
            </a:pPr>
            <a:r>
              <a:rPr lang="en-US" sz="1200" dirty="0"/>
              <a:t>Use this slide to list all of the projects you have enrolled in on 4-Honline.</a:t>
            </a:r>
          </a:p>
          <a:p>
            <a:pPr marL="171450" indent="-171450">
              <a:buFont typeface="Arial" panose="020B0604020202020204" pitchFamily="34" charset="0"/>
              <a:buChar char="•"/>
            </a:pPr>
            <a:r>
              <a:rPr lang="en-US" sz="1200" dirty="0"/>
              <a:t>This is NOT a list of fair/public exhibits, but rather the projects you</a:t>
            </a:r>
          </a:p>
          <a:p>
            <a:pPr marL="171450" indent="-171450">
              <a:buFont typeface="Arial" panose="020B0604020202020204" pitchFamily="34" charset="0"/>
              <a:buChar char="•"/>
            </a:pPr>
            <a:r>
              <a:rPr lang="en-US" sz="1200" dirty="0"/>
              <a:t>enrolled in (ex. Exploring, Cultural Arts, Woodworking, Dogs.) </a:t>
            </a:r>
          </a:p>
          <a:p>
            <a:endParaRPr lang="en-US" sz="1200" dirty="0"/>
          </a:p>
          <a:p>
            <a:r>
              <a:rPr lang="en-US" sz="1200" dirty="0"/>
              <a:t>Double Click in each cell below “Name of Project” and begin typing. Fill in the years and check off each corresponding project. </a:t>
            </a:r>
          </a:p>
          <a:p>
            <a:endParaRPr lang="en-US" sz="1200" b="1" dirty="0">
              <a:solidFill>
                <a:srgbClr val="FF0000"/>
              </a:solidFill>
            </a:endParaRPr>
          </a:p>
          <a:p>
            <a:r>
              <a:rPr lang="en-US" sz="1200" b="1" dirty="0">
                <a:solidFill>
                  <a:srgbClr val="FF0000"/>
                </a:solidFill>
              </a:rPr>
              <a:t>Save this slide and simply add to it each year.</a:t>
            </a:r>
            <a:endParaRPr lang="en-US" sz="1200" dirty="0">
              <a:solidFill>
                <a:srgbClr val="FF0000"/>
              </a:solidFill>
            </a:endParaRPr>
          </a:p>
        </p:txBody>
      </p:sp>
      <p:sp>
        <p:nvSpPr>
          <p:cNvPr id="10" name="TextBox 9">
            <a:extLst>
              <a:ext uri="{FF2B5EF4-FFF2-40B4-BE49-F238E27FC236}">
                <a16:creationId xmlns:a16="http://schemas.microsoft.com/office/drawing/2014/main" id="{471BAE77-6DB7-46D4-AB5A-8D466464B604}"/>
              </a:ext>
            </a:extLst>
          </p:cNvPr>
          <p:cNvSpPr txBox="1"/>
          <p:nvPr/>
        </p:nvSpPr>
        <p:spPr>
          <a:xfrm>
            <a:off x="8525446" y="2231878"/>
            <a:ext cx="3184097" cy="1569660"/>
          </a:xfrm>
          <a:prstGeom prst="rect">
            <a:avLst/>
          </a:prstGeom>
          <a:noFill/>
        </p:spPr>
        <p:txBody>
          <a:bodyPr wrap="square" rtlCol="0">
            <a:spAutoFit/>
          </a:bodyPr>
          <a:lstStyle/>
          <a:p>
            <a:r>
              <a:rPr lang="en-US" sz="1200" b="1" dirty="0"/>
              <a:t>This Year’s Project Reflection</a:t>
            </a:r>
            <a:endParaRPr lang="en-US" sz="1200" dirty="0"/>
          </a:p>
          <a:p>
            <a:pPr marL="171450" lvl="0" indent="-171450">
              <a:buFont typeface="Arial" panose="020B0604020202020204" pitchFamily="34" charset="0"/>
              <a:buChar char="•"/>
            </a:pPr>
            <a:r>
              <a:rPr lang="en-US" sz="1200" dirty="0"/>
              <a:t>Please select and reflect on at least one project from this year.  To reflect on additional projects, please make a copy of this slide.</a:t>
            </a:r>
          </a:p>
          <a:p>
            <a:pPr marL="171450" lvl="0" indent="-171450">
              <a:buFont typeface="Arial" panose="020B0604020202020204" pitchFamily="34" charset="0"/>
              <a:buChar char="•"/>
            </a:pPr>
            <a:r>
              <a:rPr lang="en-US" sz="1200" dirty="0"/>
              <a:t>You will need to answer each question. (keeping receipts will be helpful to complete this slide)</a:t>
            </a:r>
          </a:p>
        </p:txBody>
      </p:sp>
      <p:pic>
        <p:nvPicPr>
          <p:cNvPr id="2" name="Picture 1">
            <a:extLst>
              <a:ext uri="{FF2B5EF4-FFF2-40B4-BE49-F238E27FC236}">
                <a16:creationId xmlns:a16="http://schemas.microsoft.com/office/drawing/2014/main" id="{C56ACF25-1B23-4A8C-84ED-197435149341}"/>
              </a:ext>
            </a:extLst>
          </p:cNvPr>
          <p:cNvPicPr>
            <a:picLocks noChangeAspect="1"/>
          </p:cNvPicPr>
          <p:nvPr/>
        </p:nvPicPr>
        <p:blipFill>
          <a:blip r:embed="rId2"/>
          <a:stretch>
            <a:fillRect/>
          </a:stretch>
        </p:blipFill>
        <p:spPr>
          <a:xfrm>
            <a:off x="8532646" y="4247377"/>
            <a:ext cx="3187200" cy="1825026"/>
          </a:xfrm>
          <a:prstGeom prst="rect">
            <a:avLst/>
          </a:prstGeom>
        </p:spPr>
      </p:pic>
      <p:sp>
        <p:nvSpPr>
          <p:cNvPr id="3" name="Rectangle 2">
            <a:extLst>
              <a:ext uri="{FF2B5EF4-FFF2-40B4-BE49-F238E27FC236}">
                <a16:creationId xmlns:a16="http://schemas.microsoft.com/office/drawing/2014/main" id="{8885AB6C-607C-464B-8B07-E95EEDB1B1DE}"/>
              </a:ext>
            </a:extLst>
          </p:cNvPr>
          <p:cNvSpPr/>
          <p:nvPr/>
        </p:nvSpPr>
        <p:spPr>
          <a:xfrm>
            <a:off x="8591355" y="4687408"/>
            <a:ext cx="3034588" cy="1015663"/>
          </a:xfrm>
          <a:prstGeom prst="rect">
            <a:avLst/>
          </a:prstGeom>
        </p:spPr>
        <p:txBody>
          <a:bodyPr wrap="square">
            <a:spAutoFit/>
          </a:bodyPr>
          <a:lstStyle/>
          <a:p>
            <a:pPr marL="171450" indent="-171450">
              <a:buFont typeface="Arial" panose="020B0604020202020204" pitchFamily="34" charset="0"/>
              <a:buChar char="•"/>
            </a:pPr>
            <a:r>
              <a:rPr lang="en-US" sz="1200" b="1" dirty="0"/>
              <a:t>Please be certain to include a picture of each project you selected to reflect on if you are entering text or audio. If inserting a video, make sure your finished project is in the video.</a:t>
            </a:r>
            <a:endParaRPr lang="en-US" sz="1200" dirty="0"/>
          </a:p>
        </p:txBody>
      </p:sp>
      <p:pic>
        <p:nvPicPr>
          <p:cNvPr id="5" name="Picture 4">
            <a:extLst>
              <a:ext uri="{FF2B5EF4-FFF2-40B4-BE49-F238E27FC236}">
                <a16:creationId xmlns:a16="http://schemas.microsoft.com/office/drawing/2014/main" id="{3A9DE966-D864-4E36-AEAE-71C63F3E5745}"/>
              </a:ext>
            </a:extLst>
          </p:cNvPr>
          <p:cNvPicPr>
            <a:picLocks noChangeAspect="1"/>
          </p:cNvPicPr>
          <p:nvPr/>
        </p:nvPicPr>
        <p:blipFill>
          <a:blip r:embed="rId3"/>
          <a:stretch>
            <a:fillRect/>
          </a:stretch>
        </p:blipFill>
        <p:spPr>
          <a:xfrm>
            <a:off x="396101" y="313706"/>
            <a:ext cx="3447097" cy="1938992"/>
          </a:xfrm>
          <a:prstGeom prst="rect">
            <a:avLst/>
          </a:prstGeom>
        </p:spPr>
      </p:pic>
      <p:pic>
        <p:nvPicPr>
          <p:cNvPr id="11" name="Picture 10">
            <a:extLst>
              <a:ext uri="{FF2B5EF4-FFF2-40B4-BE49-F238E27FC236}">
                <a16:creationId xmlns:a16="http://schemas.microsoft.com/office/drawing/2014/main" id="{43B99B7C-915C-4562-884B-638E5F437186}"/>
              </a:ext>
            </a:extLst>
          </p:cNvPr>
          <p:cNvPicPr>
            <a:picLocks noChangeAspect="1"/>
          </p:cNvPicPr>
          <p:nvPr/>
        </p:nvPicPr>
        <p:blipFill>
          <a:blip r:embed="rId4"/>
          <a:stretch>
            <a:fillRect/>
          </a:stretch>
        </p:blipFill>
        <p:spPr>
          <a:xfrm>
            <a:off x="4384658" y="297214"/>
            <a:ext cx="3303390" cy="1858157"/>
          </a:xfrm>
          <a:prstGeom prst="rect">
            <a:avLst/>
          </a:prstGeom>
        </p:spPr>
      </p:pic>
      <p:pic>
        <p:nvPicPr>
          <p:cNvPr id="12" name="Picture 11">
            <a:extLst>
              <a:ext uri="{FF2B5EF4-FFF2-40B4-BE49-F238E27FC236}">
                <a16:creationId xmlns:a16="http://schemas.microsoft.com/office/drawing/2014/main" id="{11D281B0-0A4A-4595-A19F-4B037666B17F}"/>
              </a:ext>
            </a:extLst>
          </p:cNvPr>
          <p:cNvPicPr>
            <a:picLocks noChangeAspect="1"/>
          </p:cNvPicPr>
          <p:nvPr/>
        </p:nvPicPr>
        <p:blipFill>
          <a:blip r:embed="rId5"/>
          <a:stretch>
            <a:fillRect/>
          </a:stretch>
        </p:blipFill>
        <p:spPr>
          <a:xfrm>
            <a:off x="8229508" y="254633"/>
            <a:ext cx="3447097" cy="1938992"/>
          </a:xfrm>
          <a:prstGeom prst="rect">
            <a:avLst/>
          </a:prstGeom>
        </p:spPr>
      </p:pic>
    </p:spTree>
    <p:extLst>
      <p:ext uri="{BB962C8B-B14F-4D97-AF65-F5344CB8AC3E}">
        <p14:creationId xmlns:p14="http://schemas.microsoft.com/office/powerpoint/2010/main" val="586019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3BFD8D2-EC96-40AD-B1FE-950168537E67}"/>
              </a:ext>
            </a:extLst>
          </p:cNvPr>
          <p:cNvSpPr txBox="1"/>
          <p:nvPr/>
        </p:nvSpPr>
        <p:spPr>
          <a:xfrm>
            <a:off x="4357771" y="2205917"/>
            <a:ext cx="3184097" cy="2123658"/>
          </a:xfrm>
          <a:prstGeom prst="rect">
            <a:avLst/>
          </a:prstGeom>
          <a:noFill/>
        </p:spPr>
        <p:txBody>
          <a:bodyPr wrap="square" rtlCol="0">
            <a:spAutoFit/>
          </a:bodyPr>
          <a:lstStyle/>
          <a:p>
            <a:r>
              <a:rPr lang="en-US" sz="1200" b="1" dirty="0"/>
              <a:t>This Year’s 4-H Activities/4-H Service Reflection</a:t>
            </a:r>
            <a:endParaRPr lang="en-US" sz="1200" dirty="0"/>
          </a:p>
          <a:p>
            <a:pPr marL="171450" lvl="0" indent="-171450">
              <a:buFont typeface="Arial" panose="020B0604020202020204" pitchFamily="34" charset="0"/>
              <a:buChar char="•"/>
            </a:pPr>
            <a:r>
              <a:rPr lang="en-US" sz="1200" dirty="0"/>
              <a:t>Please select and reflect on at least one of the following. </a:t>
            </a:r>
          </a:p>
          <a:p>
            <a:pPr marL="628650" lvl="1" indent="-171450">
              <a:buFont typeface="Courier New" panose="02070309020205020404" pitchFamily="49" charset="0"/>
              <a:buChar char="o"/>
            </a:pPr>
            <a:r>
              <a:rPr lang="en-US" sz="1200" dirty="0"/>
              <a:t>4-H position you held this year</a:t>
            </a:r>
          </a:p>
          <a:p>
            <a:pPr marL="628650" lvl="1" indent="-171450">
              <a:buFont typeface="Courier New" panose="02070309020205020404" pitchFamily="49" charset="0"/>
              <a:buChar char="o"/>
            </a:pPr>
            <a:r>
              <a:rPr lang="en-US" sz="1200" dirty="0"/>
              <a:t>4-H committee you served on this year</a:t>
            </a:r>
          </a:p>
          <a:p>
            <a:pPr marL="628650" lvl="1" indent="-171450">
              <a:buFont typeface="Courier New" panose="02070309020205020404" pitchFamily="49" charset="0"/>
              <a:buChar char="o"/>
            </a:pPr>
            <a:r>
              <a:rPr lang="en-US" sz="1200" dirty="0"/>
              <a:t>4-H activity/event/Experience(s) you were part of this year</a:t>
            </a:r>
          </a:p>
          <a:p>
            <a:pPr marL="171450" lvl="0" indent="-171450">
              <a:buFont typeface="Arial" panose="020B0604020202020204" pitchFamily="34" charset="0"/>
              <a:buChar char="•"/>
            </a:pPr>
            <a:r>
              <a:rPr lang="en-US" sz="1200" dirty="0"/>
              <a:t>You will need to answer each question. To reflect on more than one, please make a copy of this slide.</a:t>
            </a:r>
          </a:p>
        </p:txBody>
      </p:sp>
      <p:pic>
        <p:nvPicPr>
          <p:cNvPr id="9" name="Picture 8">
            <a:extLst>
              <a:ext uri="{FF2B5EF4-FFF2-40B4-BE49-F238E27FC236}">
                <a16:creationId xmlns:a16="http://schemas.microsoft.com/office/drawing/2014/main" id="{2CA729DE-71EC-4D0D-98D1-7CC472E081FC}"/>
              </a:ext>
            </a:extLst>
          </p:cNvPr>
          <p:cNvPicPr>
            <a:picLocks noChangeAspect="1"/>
          </p:cNvPicPr>
          <p:nvPr/>
        </p:nvPicPr>
        <p:blipFill>
          <a:blip r:embed="rId2"/>
          <a:stretch>
            <a:fillRect/>
          </a:stretch>
        </p:blipFill>
        <p:spPr>
          <a:xfrm>
            <a:off x="8525446" y="330344"/>
            <a:ext cx="3194400" cy="1825027"/>
          </a:xfrm>
          <a:prstGeom prst="rect">
            <a:avLst/>
          </a:prstGeom>
        </p:spPr>
      </p:pic>
      <p:sp>
        <p:nvSpPr>
          <p:cNvPr id="10" name="TextBox 9">
            <a:extLst>
              <a:ext uri="{FF2B5EF4-FFF2-40B4-BE49-F238E27FC236}">
                <a16:creationId xmlns:a16="http://schemas.microsoft.com/office/drawing/2014/main" id="{471BAE77-6DB7-46D4-AB5A-8D466464B604}"/>
              </a:ext>
            </a:extLst>
          </p:cNvPr>
          <p:cNvSpPr txBox="1"/>
          <p:nvPr/>
        </p:nvSpPr>
        <p:spPr>
          <a:xfrm>
            <a:off x="8390449" y="2205917"/>
            <a:ext cx="3464391" cy="1754326"/>
          </a:xfrm>
          <a:prstGeom prst="rect">
            <a:avLst/>
          </a:prstGeom>
          <a:noFill/>
        </p:spPr>
        <p:txBody>
          <a:bodyPr wrap="square" rtlCol="0">
            <a:spAutoFit/>
          </a:bodyPr>
          <a:lstStyle/>
          <a:p>
            <a:r>
              <a:rPr lang="en-US" sz="1200" b="1" dirty="0"/>
              <a:t>This Year’s Youth Leadership Project</a:t>
            </a:r>
            <a:endParaRPr lang="en-US" sz="1200" dirty="0"/>
          </a:p>
          <a:p>
            <a:r>
              <a:rPr lang="en-US" sz="1200" dirty="0">
                <a:solidFill>
                  <a:srgbClr val="FF0000"/>
                </a:solidFill>
              </a:rPr>
              <a:t>IF YOU PLAN ON REQUESTING FUNDS FOR AN EDUCATIONAL EXPERIENCE(S) (4-H TRIP) OR YOU WOULD LIKE A CHANCE TO BE NOMINATED BY A LEADER FOR A COUNTY AWARD, YOU ARE REQUIRED TO ENROLL IN THE YOUTH LEADERSHIP PROJECT AND THIS RECORD BOOK slide IS REQUIRED. If neither of these interest you, this record book slide can be omitted.</a:t>
            </a:r>
            <a:endParaRPr lang="en-US" sz="1200" dirty="0"/>
          </a:p>
        </p:txBody>
      </p:sp>
      <p:pic>
        <p:nvPicPr>
          <p:cNvPr id="11" name="Picture 10">
            <a:extLst>
              <a:ext uri="{FF2B5EF4-FFF2-40B4-BE49-F238E27FC236}">
                <a16:creationId xmlns:a16="http://schemas.microsoft.com/office/drawing/2014/main" id="{DFC119BF-B6E2-4EED-AD26-EBDDD08925D8}"/>
              </a:ext>
            </a:extLst>
          </p:cNvPr>
          <p:cNvPicPr>
            <a:picLocks noChangeAspect="1"/>
          </p:cNvPicPr>
          <p:nvPr/>
        </p:nvPicPr>
        <p:blipFill>
          <a:blip r:embed="rId3"/>
          <a:stretch>
            <a:fillRect/>
          </a:stretch>
        </p:blipFill>
        <p:spPr>
          <a:xfrm>
            <a:off x="410547" y="211069"/>
            <a:ext cx="3184097" cy="1844432"/>
          </a:xfrm>
          <a:prstGeom prst="rect">
            <a:avLst/>
          </a:prstGeom>
        </p:spPr>
      </p:pic>
      <p:sp>
        <p:nvSpPr>
          <p:cNvPr id="16" name="Rectangle 15">
            <a:extLst>
              <a:ext uri="{FF2B5EF4-FFF2-40B4-BE49-F238E27FC236}">
                <a16:creationId xmlns:a16="http://schemas.microsoft.com/office/drawing/2014/main" id="{81991CBA-6630-46B1-AF87-176AFB1492DA}"/>
              </a:ext>
            </a:extLst>
          </p:cNvPr>
          <p:cNvSpPr/>
          <p:nvPr/>
        </p:nvSpPr>
        <p:spPr>
          <a:xfrm>
            <a:off x="410547" y="2176465"/>
            <a:ext cx="3184097" cy="3256404"/>
          </a:xfrm>
          <a:prstGeom prst="rect">
            <a:avLst/>
          </a:prstGeom>
        </p:spPr>
        <p:txBody>
          <a:bodyPr wrap="square">
            <a:spAutoFit/>
          </a:bodyPr>
          <a:lstStyle/>
          <a:p>
            <a:pPr>
              <a:lnSpc>
                <a:spcPct val="107000"/>
              </a:lnSpc>
              <a:spcAft>
                <a:spcPts val="800"/>
              </a:spcAft>
            </a:pPr>
            <a:r>
              <a:rPr lang="en-US" sz="1200" b="1" dirty="0">
                <a:latin typeface="Calibri" panose="020F0502020204030204" pitchFamily="34" charset="0"/>
                <a:ea typeface="Calibri" panose="020F0502020204030204" pitchFamily="34" charset="0"/>
                <a:cs typeface="Times New Roman" panose="02020603050405020304" pitchFamily="18" charset="0"/>
              </a:rPr>
              <a:t>4-H Year by Year Records – Activities/Service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Use this slide to list items you participated in at your club, county, state and national level: </a:t>
            </a:r>
          </a:p>
          <a:p>
            <a:pPr marL="342900" marR="0" lvl="0" indent="-342900">
              <a:lnSpc>
                <a:spcPct val="107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4-H activities</a:t>
            </a:r>
          </a:p>
          <a:p>
            <a:pPr marL="342900" marR="0" lvl="0" indent="-342900">
              <a:lnSpc>
                <a:spcPct val="107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4-H events </a:t>
            </a:r>
          </a:p>
          <a:p>
            <a:pPr marL="342900" marR="0" lvl="0" indent="-342900">
              <a:lnSpc>
                <a:spcPct val="107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4-H community service </a:t>
            </a:r>
          </a:p>
          <a:p>
            <a:pPr marL="342900" marR="0" lvl="0" indent="-342900">
              <a:lnSpc>
                <a:spcPct val="107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4-H experiences (trips)</a:t>
            </a:r>
          </a:p>
          <a:p>
            <a:pPr marL="342900" marR="0" lvl="0" indent="-342900">
              <a:lnSpc>
                <a:spcPct val="107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4-H officer positions you have held </a:t>
            </a:r>
          </a:p>
          <a:p>
            <a:pPr marL="342900" marR="0" lvl="0" indent="-342900">
              <a:lnSpc>
                <a:spcPct val="107000"/>
              </a:lnSpc>
              <a:spcBef>
                <a:spcPts val="0"/>
              </a:spcBef>
              <a:spcAft>
                <a:spcPts val="0"/>
              </a:spcAft>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4-H committees you have served on</a:t>
            </a:r>
          </a:p>
          <a:p>
            <a:pPr marL="457200" marR="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Double click in each cell below “Item” and begin typing.  Fill in the years and check off each corresponding item. </a:t>
            </a:r>
          </a:p>
          <a:p>
            <a:r>
              <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Save this slide and simply add to it each year</a:t>
            </a:r>
            <a:endParaRPr lang="en-US" sz="1200" dirty="0"/>
          </a:p>
        </p:txBody>
      </p:sp>
      <p:pic>
        <p:nvPicPr>
          <p:cNvPr id="17" name="Picture 16">
            <a:extLst>
              <a:ext uri="{FF2B5EF4-FFF2-40B4-BE49-F238E27FC236}">
                <a16:creationId xmlns:a16="http://schemas.microsoft.com/office/drawing/2014/main" id="{2F7A08A1-299D-4F70-A33E-0C72986C11DE}"/>
              </a:ext>
            </a:extLst>
          </p:cNvPr>
          <p:cNvPicPr>
            <a:picLocks noChangeAspect="1"/>
          </p:cNvPicPr>
          <p:nvPr/>
        </p:nvPicPr>
        <p:blipFill>
          <a:blip r:embed="rId4"/>
          <a:stretch>
            <a:fillRect/>
          </a:stretch>
        </p:blipFill>
        <p:spPr>
          <a:xfrm>
            <a:off x="4357771" y="192742"/>
            <a:ext cx="3240322" cy="1862759"/>
          </a:xfrm>
          <a:prstGeom prst="rect">
            <a:avLst/>
          </a:prstGeom>
        </p:spPr>
      </p:pic>
      <p:pic>
        <p:nvPicPr>
          <p:cNvPr id="18" name="Picture 17">
            <a:extLst>
              <a:ext uri="{FF2B5EF4-FFF2-40B4-BE49-F238E27FC236}">
                <a16:creationId xmlns:a16="http://schemas.microsoft.com/office/drawing/2014/main" id="{A87AC4ED-3367-496F-BA5E-2FB102A64077}"/>
              </a:ext>
            </a:extLst>
          </p:cNvPr>
          <p:cNvPicPr>
            <a:picLocks noChangeAspect="1"/>
          </p:cNvPicPr>
          <p:nvPr/>
        </p:nvPicPr>
        <p:blipFill>
          <a:blip r:embed="rId5"/>
          <a:stretch>
            <a:fillRect/>
          </a:stretch>
        </p:blipFill>
        <p:spPr>
          <a:xfrm>
            <a:off x="8516090" y="224149"/>
            <a:ext cx="3179464" cy="1825027"/>
          </a:xfrm>
          <a:prstGeom prst="rect">
            <a:avLst/>
          </a:prstGeom>
        </p:spPr>
      </p:pic>
      <p:pic>
        <p:nvPicPr>
          <p:cNvPr id="19" name="Picture 18">
            <a:extLst>
              <a:ext uri="{FF2B5EF4-FFF2-40B4-BE49-F238E27FC236}">
                <a16:creationId xmlns:a16="http://schemas.microsoft.com/office/drawing/2014/main" id="{279BD150-D378-4B78-A732-569424EF9BE6}"/>
              </a:ext>
            </a:extLst>
          </p:cNvPr>
          <p:cNvPicPr>
            <a:picLocks noChangeAspect="1"/>
          </p:cNvPicPr>
          <p:nvPr/>
        </p:nvPicPr>
        <p:blipFill>
          <a:blip r:embed="rId6"/>
          <a:stretch>
            <a:fillRect/>
          </a:stretch>
        </p:blipFill>
        <p:spPr>
          <a:xfrm>
            <a:off x="8499266" y="4140927"/>
            <a:ext cx="3213111" cy="1825027"/>
          </a:xfrm>
          <a:prstGeom prst="rect">
            <a:avLst/>
          </a:prstGeom>
        </p:spPr>
      </p:pic>
      <p:sp>
        <p:nvSpPr>
          <p:cNvPr id="22" name="Rectangle 21">
            <a:extLst>
              <a:ext uri="{FF2B5EF4-FFF2-40B4-BE49-F238E27FC236}">
                <a16:creationId xmlns:a16="http://schemas.microsoft.com/office/drawing/2014/main" id="{3C66AA88-3AB2-4364-89C4-068D14080973}"/>
              </a:ext>
            </a:extLst>
          </p:cNvPr>
          <p:cNvSpPr/>
          <p:nvPr/>
        </p:nvSpPr>
        <p:spPr>
          <a:xfrm>
            <a:off x="8657851" y="4360942"/>
            <a:ext cx="2317102" cy="1384995"/>
          </a:xfrm>
          <a:prstGeom prst="rect">
            <a:avLst/>
          </a:prstGeom>
        </p:spPr>
        <p:txBody>
          <a:bodyPr wrap="square">
            <a:spAutoFit/>
          </a:bodyPr>
          <a:lstStyle/>
          <a:p>
            <a:pPr marL="171450" indent="-171450">
              <a:buFont typeface="Arial" panose="020B0604020202020204" pitchFamily="34" charset="0"/>
              <a:buChar char="•"/>
            </a:pPr>
            <a:r>
              <a:rPr lang="en-US" sz="1200" b="1" dirty="0"/>
              <a:t>Please be certain to include a picture of your YL project in action if you are entering text or audio. If inserting a video, make certain the video includes your YL Project in action.</a:t>
            </a:r>
            <a:endParaRPr lang="en-US" sz="1200" dirty="0"/>
          </a:p>
        </p:txBody>
      </p:sp>
    </p:spTree>
    <p:extLst>
      <p:ext uri="{BB962C8B-B14F-4D97-AF65-F5344CB8AC3E}">
        <p14:creationId xmlns:p14="http://schemas.microsoft.com/office/powerpoint/2010/main" val="2085884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A9E35E-B34B-47C1-8051-96013A130E7C}"/>
              </a:ext>
            </a:extLst>
          </p:cNvPr>
          <p:cNvPicPr>
            <a:picLocks noChangeAspect="1"/>
          </p:cNvPicPr>
          <p:nvPr/>
        </p:nvPicPr>
        <p:blipFill>
          <a:blip r:embed="rId2"/>
          <a:stretch>
            <a:fillRect/>
          </a:stretch>
        </p:blipFill>
        <p:spPr>
          <a:xfrm>
            <a:off x="537470" y="365048"/>
            <a:ext cx="3194400" cy="1853185"/>
          </a:xfrm>
          <a:prstGeom prst="rect">
            <a:avLst/>
          </a:prstGeom>
        </p:spPr>
      </p:pic>
      <p:sp>
        <p:nvSpPr>
          <p:cNvPr id="5" name="TextBox 4">
            <a:extLst>
              <a:ext uri="{FF2B5EF4-FFF2-40B4-BE49-F238E27FC236}">
                <a16:creationId xmlns:a16="http://schemas.microsoft.com/office/drawing/2014/main" id="{E3C87644-921E-4E8C-93D6-C31241708129}"/>
              </a:ext>
            </a:extLst>
          </p:cNvPr>
          <p:cNvSpPr txBox="1"/>
          <p:nvPr/>
        </p:nvSpPr>
        <p:spPr>
          <a:xfrm>
            <a:off x="494522" y="2575249"/>
            <a:ext cx="3181739" cy="3488647"/>
          </a:xfrm>
          <a:prstGeom prst="rect">
            <a:avLst/>
          </a:prstGeom>
          <a:noFill/>
        </p:spPr>
        <p:txBody>
          <a:bodyPr wrap="square" rtlCol="0">
            <a:spAutoFit/>
          </a:bodyPr>
          <a:lstStyle/>
          <a:p>
            <a:r>
              <a:rPr lang="en-US" sz="1200" b="1" dirty="0"/>
              <a:t>Non 4-H Year by Year Records -Non 4-H Activities/Non 4-H Service</a:t>
            </a:r>
            <a:endParaRPr lang="en-US" sz="1200" dirty="0"/>
          </a:p>
          <a:p>
            <a:r>
              <a:rPr lang="en-US" sz="1200" b="1" dirty="0"/>
              <a:t>THIS RECORD BOOK slide IS OPTIONAL and can be omitted. </a:t>
            </a:r>
            <a:r>
              <a:rPr lang="en-US" sz="1200" dirty="0"/>
              <a:t>Use this slide to list Non 4-H items you participated in: </a:t>
            </a:r>
          </a:p>
          <a:p>
            <a:pPr marL="171450" indent="-171450">
              <a:buFont typeface="Arial" panose="020B0604020202020204" pitchFamily="34" charset="0"/>
              <a:buChar char="•"/>
            </a:pPr>
            <a:r>
              <a:rPr lang="en-US" sz="1200" dirty="0"/>
              <a:t>Non 4-H activities </a:t>
            </a:r>
          </a:p>
          <a:p>
            <a:pPr marL="171450" indent="-171450">
              <a:buFont typeface="Arial" panose="020B0604020202020204" pitchFamily="34" charset="0"/>
              <a:buChar char="•"/>
            </a:pPr>
            <a:r>
              <a:rPr lang="en-US" sz="1200" dirty="0"/>
              <a:t>Non 4-H events</a:t>
            </a:r>
          </a:p>
          <a:p>
            <a:pPr marL="171450" indent="-171450">
              <a:buFont typeface="Arial" panose="020B0604020202020204" pitchFamily="34" charset="0"/>
              <a:buChar char="•"/>
            </a:pPr>
            <a:r>
              <a:rPr lang="en-US" sz="1200" dirty="0"/>
              <a:t>Non 4-H community service</a:t>
            </a:r>
          </a:p>
          <a:p>
            <a:pPr marL="171450" indent="-171450">
              <a:buFont typeface="Arial" panose="020B0604020202020204" pitchFamily="34" charset="0"/>
              <a:buChar char="•"/>
            </a:pPr>
            <a:r>
              <a:rPr lang="en-US" sz="1200" dirty="0"/>
              <a:t>Non 4-H educational Experience(s)s (trips)</a:t>
            </a:r>
          </a:p>
          <a:p>
            <a:pPr marL="171450" indent="-171450">
              <a:buFont typeface="Arial" panose="020B0604020202020204" pitchFamily="34" charset="0"/>
              <a:buChar char="•"/>
            </a:pPr>
            <a:r>
              <a:rPr lang="en-US" sz="1200" dirty="0"/>
              <a:t>Non 4-H officer positions you have held </a:t>
            </a:r>
          </a:p>
          <a:p>
            <a:pPr marL="171450" indent="-171450">
              <a:buFont typeface="Arial" panose="020B0604020202020204" pitchFamily="34" charset="0"/>
              <a:buChar char="•"/>
            </a:pPr>
            <a:r>
              <a:rPr lang="en-US" sz="1200" dirty="0"/>
              <a:t>Non 4-H committees you have served on</a:t>
            </a:r>
          </a:p>
          <a:p>
            <a:pPr>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Double click in each cell below “Item” and begin typing.  Fill in the years and check off each corresponding item. </a:t>
            </a:r>
          </a:p>
          <a:p>
            <a:r>
              <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Save this slide and simply add to it each year</a:t>
            </a:r>
            <a:endParaRPr lang="en-US" sz="1200" dirty="0"/>
          </a:p>
          <a:p>
            <a:endParaRPr lang="en-US" sz="1200" dirty="0"/>
          </a:p>
        </p:txBody>
      </p:sp>
      <p:pic>
        <p:nvPicPr>
          <p:cNvPr id="6" name="Picture 5">
            <a:extLst>
              <a:ext uri="{FF2B5EF4-FFF2-40B4-BE49-F238E27FC236}">
                <a16:creationId xmlns:a16="http://schemas.microsoft.com/office/drawing/2014/main" id="{E4E11C6B-DE84-4848-943F-C598D2447B34}"/>
              </a:ext>
            </a:extLst>
          </p:cNvPr>
          <p:cNvPicPr>
            <a:picLocks noChangeAspect="1"/>
          </p:cNvPicPr>
          <p:nvPr/>
        </p:nvPicPr>
        <p:blipFill>
          <a:blip r:embed="rId3"/>
          <a:stretch>
            <a:fillRect/>
          </a:stretch>
        </p:blipFill>
        <p:spPr>
          <a:xfrm>
            <a:off x="4391013" y="365048"/>
            <a:ext cx="3238196" cy="1853184"/>
          </a:xfrm>
          <a:prstGeom prst="rect">
            <a:avLst/>
          </a:prstGeom>
        </p:spPr>
      </p:pic>
      <p:sp>
        <p:nvSpPr>
          <p:cNvPr id="8" name="Rectangle 7">
            <a:extLst>
              <a:ext uri="{FF2B5EF4-FFF2-40B4-BE49-F238E27FC236}">
                <a16:creationId xmlns:a16="http://schemas.microsoft.com/office/drawing/2014/main" id="{1BCB0861-C63E-4FA2-938D-E409A5A3A6E9}"/>
              </a:ext>
            </a:extLst>
          </p:cNvPr>
          <p:cNvSpPr/>
          <p:nvPr/>
        </p:nvSpPr>
        <p:spPr>
          <a:xfrm>
            <a:off x="4307632" y="2575249"/>
            <a:ext cx="3321577" cy="2862322"/>
          </a:xfrm>
          <a:prstGeom prst="rect">
            <a:avLst/>
          </a:prstGeom>
        </p:spPr>
        <p:txBody>
          <a:bodyPr wrap="square">
            <a:spAutoFit/>
          </a:bodyPr>
          <a:lstStyle/>
          <a:p>
            <a:r>
              <a:rPr lang="en-US" sz="1200" b="1" dirty="0"/>
              <a:t>This Year’s Non 4-H Activities/Non 4-H Service Reflection</a:t>
            </a:r>
          </a:p>
          <a:p>
            <a:r>
              <a:rPr lang="en-US" sz="1200" b="1" dirty="0"/>
              <a:t>THIS RECORD BOOK slide IS OPTIONAL and can be omitted.</a:t>
            </a:r>
          </a:p>
          <a:p>
            <a:pPr marL="171450" indent="-171450">
              <a:buFont typeface="Arial" panose="020B0604020202020204" pitchFamily="34" charset="0"/>
              <a:buChar char="•"/>
            </a:pPr>
            <a:r>
              <a:rPr lang="en-US" sz="1200" dirty="0"/>
              <a:t>Please select and reflect on at least one of the following. </a:t>
            </a:r>
          </a:p>
          <a:p>
            <a:pPr marL="628650" lvl="1" indent="-171450">
              <a:buFont typeface="Courier New" panose="02070309020205020404" pitchFamily="49" charset="0"/>
              <a:buChar char="o"/>
            </a:pPr>
            <a:r>
              <a:rPr lang="en-US" sz="1200" dirty="0"/>
              <a:t>Non 4-H position you held this year</a:t>
            </a:r>
          </a:p>
          <a:p>
            <a:pPr marL="628650" lvl="1" indent="-171450">
              <a:buFont typeface="Courier New" panose="02070309020205020404" pitchFamily="49" charset="0"/>
              <a:buChar char="o"/>
            </a:pPr>
            <a:r>
              <a:rPr lang="en-US" sz="1200" dirty="0"/>
              <a:t>Non 4-H committee you served on this year</a:t>
            </a:r>
          </a:p>
          <a:p>
            <a:pPr marL="628650" lvl="1" indent="-171450">
              <a:buFont typeface="Courier New" panose="02070309020205020404" pitchFamily="49" charset="0"/>
              <a:buChar char="o"/>
            </a:pPr>
            <a:r>
              <a:rPr lang="en-US" sz="1200" dirty="0"/>
              <a:t>Non 4-H activity/event/Experience(s) you were part of this year</a:t>
            </a:r>
          </a:p>
          <a:p>
            <a:pPr marL="171450" indent="-171450">
              <a:buFont typeface="Arial" panose="020B0604020202020204" pitchFamily="34" charset="0"/>
              <a:buChar char="•"/>
            </a:pPr>
            <a:r>
              <a:rPr lang="en-US" sz="1200" dirty="0"/>
              <a:t>You will need to answer each question. To reflect on more than one, please make a copy of this slide.</a:t>
            </a:r>
          </a:p>
          <a:p>
            <a:endParaRPr lang="en-US" sz="1200" b="1" dirty="0"/>
          </a:p>
        </p:txBody>
      </p:sp>
      <p:pic>
        <p:nvPicPr>
          <p:cNvPr id="9" name="Picture 8">
            <a:extLst>
              <a:ext uri="{FF2B5EF4-FFF2-40B4-BE49-F238E27FC236}">
                <a16:creationId xmlns:a16="http://schemas.microsoft.com/office/drawing/2014/main" id="{C72756F3-7C6D-464E-AFC1-B92D1B8CA833}"/>
              </a:ext>
            </a:extLst>
          </p:cNvPr>
          <p:cNvPicPr>
            <a:picLocks noChangeAspect="1"/>
          </p:cNvPicPr>
          <p:nvPr/>
        </p:nvPicPr>
        <p:blipFill>
          <a:blip r:embed="rId4"/>
          <a:stretch>
            <a:fillRect/>
          </a:stretch>
        </p:blipFill>
        <p:spPr>
          <a:xfrm>
            <a:off x="8393846" y="353030"/>
            <a:ext cx="3194400" cy="1865202"/>
          </a:xfrm>
          <a:prstGeom prst="rect">
            <a:avLst/>
          </a:prstGeom>
        </p:spPr>
      </p:pic>
      <p:sp>
        <p:nvSpPr>
          <p:cNvPr id="10" name="TextBox 9">
            <a:extLst>
              <a:ext uri="{FF2B5EF4-FFF2-40B4-BE49-F238E27FC236}">
                <a16:creationId xmlns:a16="http://schemas.microsoft.com/office/drawing/2014/main" id="{4F682818-21C8-4283-BD1E-AC3311A2BBB4}"/>
              </a:ext>
            </a:extLst>
          </p:cNvPr>
          <p:cNvSpPr txBox="1"/>
          <p:nvPr/>
        </p:nvSpPr>
        <p:spPr>
          <a:xfrm>
            <a:off x="8260580" y="2453951"/>
            <a:ext cx="3327666" cy="1938992"/>
          </a:xfrm>
          <a:prstGeom prst="rect">
            <a:avLst/>
          </a:prstGeom>
          <a:noFill/>
        </p:spPr>
        <p:txBody>
          <a:bodyPr wrap="square" rtlCol="0">
            <a:spAutoFit/>
          </a:bodyPr>
          <a:lstStyle/>
          <a:p>
            <a:r>
              <a:rPr lang="en-US" sz="1200" b="1" dirty="0"/>
              <a:t>Voice of the Parent</a:t>
            </a:r>
            <a:endParaRPr lang="en-US" sz="1200" dirty="0"/>
          </a:p>
          <a:p>
            <a:r>
              <a:rPr lang="en-US" sz="1200" dirty="0"/>
              <a:t>This slide is completed by your parent/guardian.  This is their point of view of how your 4-H year went. </a:t>
            </a:r>
          </a:p>
          <a:p>
            <a:r>
              <a:rPr lang="en-US" sz="1200" dirty="0"/>
              <a:t>Parent/guardian should click in the text box and begin typing.  You may also </a:t>
            </a:r>
            <a:r>
              <a:rPr lang="en-US" sz="1200" dirty="0">
                <a:solidFill>
                  <a:schemeClr val="tx1"/>
                </a:solidFill>
                <a:effectLst/>
              </a:rPr>
              <a:t>print this slide and submit with the device you have saved your </a:t>
            </a:r>
            <a:r>
              <a:rPr lang="en-US" sz="1200" dirty="0"/>
              <a:t>PowerPoint on </a:t>
            </a:r>
            <a:r>
              <a:rPr lang="en-US" sz="1200" dirty="0">
                <a:solidFill>
                  <a:schemeClr val="tx1"/>
                </a:solidFill>
                <a:effectLst/>
              </a:rPr>
              <a:t>with parent’s/guardian’s comments.  You may also</a:t>
            </a:r>
            <a:r>
              <a:rPr lang="en-US" sz="1200" dirty="0"/>
              <a:t> insert an audio or a video with parent’s/guardian’s comments.</a:t>
            </a:r>
          </a:p>
        </p:txBody>
      </p:sp>
    </p:spTree>
    <p:extLst>
      <p:ext uri="{BB962C8B-B14F-4D97-AF65-F5344CB8AC3E}">
        <p14:creationId xmlns:p14="http://schemas.microsoft.com/office/powerpoint/2010/main" val="2689622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C87644-921E-4E8C-93D6-C31241708129}"/>
              </a:ext>
            </a:extLst>
          </p:cNvPr>
          <p:cNvSpPr txBox="1"/>
          <p:nvPr/>
        </p:nvSpPr>
        <p:spPr>
          <a:xfrm>
            <a:off x="424184" y="564655"/>
            <a:ext cx="3181739" cy="3600986"/>
          </a:xfrm>
          <a:prstGeom prst="rect">
            <a:avLst/>
          </a:prstGeom>
          <a:noFill/>
        </p:spPr>
        <p:txBody>
          <a:bodyPr wrap="square" rtlCol="0">
            <a:spAutoFit/>
          </a:bodyPr>
          <a:lstStyle/>
          <a:p>
            <a:r>
              <a:rPr lang="en-US" sz="1200" dirty="0"/>
              <a:t>Please submit this form with the device  (i.e.. Flash drive) you are saving this presentation on or provide the link to where you have saved this presentation electronically (i.e.. Google drive, Dropbox). </a:t>
            </a:r>
          </a:p>
          <a:p>
            <a:endParaRPr lang="en-US" sz="1200" dirty="0"/>
          </a:p>
          <a:p>
            <a:r>
              <a:rPr lang="en-US" sz="1200" dirty="0"/>
              <a:t>*If sharing electronically, make sure the link is visible to anyone with the link.  More information can be found here. </a:t>
            </a:r>
            <a:r>
              <a:rPr lang="en-US" sz="1200" dirty="0">
                <a:hlinkClick r:id="rId2"/>
              </a:rPr>
              <a:t>Share a file publicly</a:t>
            </a:r>
            <a:endParaRPr lang="en-US" sz="1200" dirty="0"/>
          </a:p>
          <a:p>
            <a:endParaRPr lang="en-US" sz="1200" dirty="0"/>
          </a:p>
          <a:p>
            <a:endParaRPr lang="en-US" sz="1200" dirty="0">
              <a:solidFill>
                <a:srgbClr val="FF0000"/>
              </a:solidFill>
            </a:endParaRPr>
          </a:p>
          <a:p>
            <a:r>
              <a:rPr lang="en-US" sz="1200" dirty="0">
                <a:solidFill>
                  <a:srgbClr val="FF0000"/>
                </a:solidFill>
              </a:rPr>
              <a:t>Please note: If you would like to include additional slides in your record book with more pictures and/or include ribbons and certificates you are welcome to do so. However, outside of where it is specifically indicated to include pictures, it is not a requirement to include more.</a:t>
            </a:r>
          </a:p>
        </p:txBody>
      </p:sp>
      <p:pic>
        <p:nvPicPr>
          <p:cNvPr id="3" name="Picture 2">
            <a:extLst>
              <a:ext uri="{FF2B5EF4-FFF2-40B4-BE49-F238E27FC236}">
                <a16:creationId xmlns:a16="http://schemas.microsoft.com/office/drawing/2014/main" id="{1487F19D-A62F-43F3-A928-6D7C85158490}"/>
              </a:ext>
            </a:extLst>
          </p:cNvPr>
          <p:cNvPicPr>
            <a:picLocks noChangeAspect="1"/>
          </p:cNvPicPr>
          <p:nvPr/>
        </p:nvPicPr>
        <p:blipFill>
          <a:blip r:embed="rId3"/>
          <a:stretch>
            <a:fillRect/>
          </a:stretch>
        </p:blipFill>
        <p:spPr>
          <a:xfrm>
            <a:off x="3055659" y="6231806"/>
            <a:ext cx="7206097" cy="304826"/>
          </a:xfrm>
          <a:prstGeom prst="rect">
            <a:avLst/>
          </a:prstGeom>
        </p:spPr>
      </p:pic>
      <p:pic>
        <p:nvPicPr>
          <p:cNvPr id="4" name="Picture 3">
            <a:extLst>
              <a:ext uri="{FF2B5EF4-FFF2-40B4-BE49-F238E27FC236}">
                <a16:creationId xmlns:a16="http://schemas.microsoft.com/office/drawing/2014/main" id="{4492A19E-9C46-41D3-BC06-5DE2E7F8FB56}"/>
              </a:ext>
            </a:extLst>
          </p:cNvPr>
          <p:cNvPicPr>
            <a:picLocks noChangeAspect="1"/>
          </p:cNvPicPr>
          <p:nvPr/>
        </p:nvPicPr>
        <p:blipFill>
          <a:blip r:embed="rId4"/>
          <a:stretch>
            <a:fillRect/>
          </a:stretch>
        </p:blipFill>
        <p:spPr>
          <a:xfrm>
            <a:off x="5180845" y="453169"/>
            <a:ext cx="6416187" cy="3703601"/>
          </a:xfrm>
          <a:prstGeom prst="rect">
            <a:avLst/>
          </a:prstGeom>
        </p:spPr>
      </p:pic>
      <p:sp>
        <p:nvSpPr>
          <p:cNvPr id="2" name="Rectangle 1">
            <a:extLst>
              <a:ext uri="{FF2B5EF4-FFF2-40B4-BE49-F238E27FC236}">
                <a16:creationId xmlns:a16="http://schemas.microsoft.com/office/drawing/2014/main" id="{2098BFE5-68B7-4EC4-A4CC-495DA4E35E41}"/>
              </a:ext>
            </a:extLst>
          </p:cNvPr>
          <p:cNvSpPr/>
          <p:nvPr/>
        </p:nvSpPr>
        <p:spPr>
          <a:xfrm>
            <a:off x="5180845" y="4218395"/>
            <a:ext cx="6096797" cy="369332"/>
          </a:xfrm>
          <a:prstGeom prst="rect">
            <a:avLst/>
          </a:prstGeom>
        </p:spPr>
        <p:txBody>
          <a:bodyPr wrap="none">
            <a:spAutoFit/>
          </a:bodyPr>
          <a:lstStyle/>
          <a:p>
            <a:pPr algn="ctr"/>
            <a:r>
              <a:rPr lang="en-US" b="1" dirty="0">
                <a:solidFill>
                  <a:srgbClr val="FF0000"/>
                </a:solidFill>
              </a:rPr>
              <a:t>You can find the typeable form in the Microsoft Word version.</a:t>
            </a:r>
          </a:p>
        </p:txBody>
      </p:sp>
    </p:spTree>
    <p:extLst>
      <p:ext uri="{BB962C8B-B14F-4D97-AF65-F5344CB8AC3E}">
        <p14:creationId xmlns:p14="http://schemas.microsoft.com/office/powerpoint/2010/main" val="378932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AE76D4E4-3DA3-4B5E-BF1B-67DF54C984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452" y="329948"/>
            <a:ext cx="2514600" cy="6096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4">
            <p14:nvContentPartPr>
              <p14:cNvPr id="2049" name="Ink 5">
                <a:extLst>
                  <a:ext uri="{FF2B5EF4-FFF2-40B4-BE49-F238E27FC236}">
                    <a16:creationId xmlns:a16="http://schemas.microsoft.com/office/drawing/2014/main" id="{61E5D337-E69F-4C9F-820D-FBD1D74AC874}"/>
                  </a:ext>
                </a:extLst>
              </p14:cNvPr>
              <p14:cNvContentPartPr>
                <a14:cpLocks xmlns:a14="http://schemas.microsoft.com/office/drawing/2010/main" noRot="1" noChangeAspect="1" noEditPoints="1" noChangeArrowheads="1" noChangeShapeType="1"/>
              </p14:cNvContentPartPr>
              <p14:nvPr/>
            </p14:nvContentPartPr>
            <p14:xfrm>
              <a:off x="5564188" y="5064125"/>
              <a:ext cx="19050" cy="19050"/>
            </p14:xfrm>
          </p:contentPart>
        </mc:Choice>
        <mc:Fallback xmlns="">
          <p:pic>
            <p:nvPicPr>
              <p:cNvPr id="2049" name="Ink 5">
                <a:extLst>
                  <a:ext uri="{FF2B5EF4-FFF2-40B4-BE49-F238E27FC236}">
                    <a16:creationId xmlns:a16="http://schemas.microsoft.com/office/drawing/2014/main" id="{61E5D337-E69F-4C9F-820D-FBD1D74AC874}"/>
                  </a:ext>
                </a:extLst>
              </p:cNvPr>
              <p:cNvPicPr>
                <a:picLocks noRot="1" noChangeAspect="1" noEditPoints="1" noChangeArrowheads="1" noChangeShapeType="1"/>
              </p:cNvPicPr>
              <p:nvPr/>
            </p:nvPicPr>
            <p:blipFill>
              <a:blip r:embed="rId5"/>
              <a:stretch>
                <a:fillRect/>
              </a:stretch>
            </p:blipFill>
            <p:spPr>
              <a:xfrm>
                <a:off x="0" y="0"/>
                <a:ext cx="0" cy="0"/>
              </a:xfrm>
              <a:prstGeom prst="rect">
                <a:avLst/>
              </a:prstGeom>
            </p:spPr>
          </p:pic>
        </mc:Fallback>
      </mc:AlternateContent>
      <p:sp>
        <p:nvSpPr>
          <p:cNvPr id="5" name="Rectangle 3">
            <a:extLst>
              <a:ext uri="{FF2B5EF4-FFF2-40B4-BE49-F238E27FC236}">
                <a16:creationId xmlns:a16="http://schemas.microsoft.com/office/drawing/2014/main" id="{C89280CA-F162-4BBD-AD33-17C601BF79D8}"/>
              </a:ext>
            </a:extLst>
          </p:cNvPr>
          <p:cNvSpPr>
            <a:spLocks noChangeArrowheads="1"/>
          </p:cNvSpPr>
          <p:nvPr/>
        </p:nvSpPr>
        <p:spPr bwMode="auto">
          <a:xfrm>
            <a:off x="1524000" y="25352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7">
            <a:extLst>
              <a:ext uri="{FF2B5EF4-FFF2-40B4-BE49-F238E27FC236}">
                <a16:creationId xmlns:a16="http://schemas.microsoft.com/office/drawing/2014/main" id="{7E9D8F40-6123-4AD4-9980-68022F0A6387}"/>
              </a:ext>
            </a:extLst>
          </p:cNvPr>
          <p:cNvSpPr/>
          <p:nvPr/>
        </p:nvSpPr>
        <p:spPr>
          <a:xfrm>
            <a:off x="768452" y="1055095"/>
            <a:ext cx="3854004" cy="523220"/>
          </a:xfrm>
          <a:prstGeom prst="rect">
            <a:avLst/>
          </a:prstGeom>
        </p:spPr>
        <p:txBody>
          <a:bodyPr wrap="none">
            <a:spAutoFit/>
          </a:bodyPr>
          <a:lstStyle/>
          <a:p>
            <a:pPr lvl="0" eaLnBrk="0" fontAlgn="base" hangingPunct="0">
              <a:spcBef>
                <a:spcPct val="0"/>
              </a:spcBef>
              <a:spcAft>
                <a:spcPct val="0"/>
              </a:spcAft>
            </a:pPr>
            <a:r>
              <a:rPr lang="en-US" altLang="en-US" sz="2800" dirty="0">
                <a:solidFill>
                  <a:srgbClr val="70AD47"/>
                </a:solidFill>
                <a:latin typeface="Calibri" panose="020F0502020204030204" pitchFamily="34" charset="0"/>
                <a:ea typeface="Calibri" panose="020F0502020204030204" pitchFamily="34" charset="0"/>
                <a:cs typeface="Times New Roman" panose="02020603050405020304" pitchFamily="18" charset="0"/>
              </a:rPr>
              <a:t>Membership Information</a:t>
            </a:r>
            <a:endParaRPr kumimoji="0" lang="en-US" altLang="en-US" sz="2800" b="0" i="0" u="none" strike="noStrike" cap="none" normalizeH="0" baseline="0" dirty="0">
              <a:ln>
                <a:noFill/>
              </a:ln>
              <a:solidFill>
                <a:srgbClr val="70AD47"/>
              </a:solidFill>
              <a:effectLst/>
            </a:endParaRPr>
          </a:p>
        </p:txBody>
      </p:sp>
      <p:graphicFrame>
        <p:nvGraphicFramePr>
          <p:cNvPr id="11" name="Object 10">
            <a:extLst>
              <a:ext uri="{FF2B5EF4-FFF2-40B4-BE49-F238E27FC236}">
                <a16:creationId xmlns:a16="http://schemas.microsoft.com/office/drawing/2014/main" id="{FBC7BFBC-6163-47E2-A961-BE3FD131B0C7}"/>
              </a:ext>
            </a:extLst>
          </p:cNvPr>
          <p:cNvGraphicFramePr>
            <a:graphicFrameLocks noChangeAspect="1"/>
          </p:cNvGraphicFramePr>
          <p:nvPr>
            <p:extLst>
              <p:ext uri="{D42A27DB-BD31-4B8C-83A1-F6EECF244321}">
                <p14:modId xmlns:p14="http://schemas.microsoft.com/office/powerpoint/2010/main" val="688325236"/>
              </p:ext>
            </p:extLst>
          </p:nvPr>
        </p:nvGraphicFramePr>
        <p:xfrm>
          <a:off x="773113" y="1687513"/>
          <a:ext cx="10691812" cy="4983162"/>
        </p:xfrm>
        <a:graphic>
          <a:graphicData uri="http://schemas.openxmlformats.org/presentationml/2006/ole">
            <mc:AlternateContent xmlns:mc="http://schemas.openxmlformats.org/markup-compatibility/2006">
              <mc:Choice xmlns:v="urn:schemas-microsoft-com:vml" Requires="v">
                <p:oleObj spid="_x0000_s2097" name="Document" r:id="rId6" imgW="7504026" imgH="3499305" progId="Word.Document.12">
                  <p:embed/>
                </p:oleObj>
              </mc:Choice>
              <mc:Fallback>
                <p:oleObj name="Document" r:id="rId6" imgW="7504026" imgH="3499305" progId="Word.Document.12">
                  <p:embed/>
                  <p:pic>
                    <p:nvPicPr>
                      <p:cNvPr id="0" name=""/>
                      <p:cNvPicPr/>
                      <p:nvPr/>
                    </p:nvPicPr>
                    <p:blipFill>
                      <a:blip r:embed="rId7"/>
                      <a:stretch>
                        <a:fillRect/>
                      </a:stretch>
                    </p:blipFill>
                    <p:spPr>
                      <a:xfrm>
                        <a:off x="773113" y="1687513"/>
                        <a:ext cx="10691812" cy="4983162"/>
                      </a:xfrm>
                      <a:prstGeom prst="rect">
                        <a:avLst/>
                      </a:prstGeom>
                    </p:spPr>
                  </p:pic>
                </p:oleObj>
              </mc:Fallback>
            </mc:AlternateContent>
          </a:graphicData>
        </a:graphic>
      </p:graphicFrame>
    </p:spTree>
    <p:extLst>
      <p:ext uri="{BB962C8B-B14F-4D97-AF65-F5344CB8AC3E}">
        <p14:creationId xmlns:p14="http://schemas.microsoft.com/office/powerpoint/2010/main" val="17835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B91245-DA59-44BC-A649-5C1384231A23}"/>
              </a:ext>
            </a:extLst>
          </p:cNvPr>
          <p:cNvSpPr>
            <a:spLocks noGrp="1"/>
          </p:cNvSpPr>
          <p:nvPr>
            <p:ph idx="1"/>
          </p:nvPr>
        </p:nvSpPr>
        <p:spPr>
          <a:xfrm>
            <a:off x="838200" y="475861"/>
            <a:ext cx="10515600" cy="5701102"/>
          </a:xfrm>
        </p:spPr>
        <p:txBody>
          <a:bodyPr/>
          <a:lstStyle/>
          <a:p>
            <a:r>
              <a:rPr lang="en-US" dirty="0"/>
              <a:t>Insert picture or video of yourself</a:t>
            </a:r>
          </a:p>
        </p:txBody>
      </p:sp>
    </p:spTree>
    <p:extLst>
      <p:ext uri="{BB962C8B-B14F-4D97-AF65-F5344CB8AC3E}">
        <p14:creationId xmlns:p14="http://schemas.microsoft.com/office/powerpoint/2010/main" val="298120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F3A19A7-1888-49B7-83A9-7A748F69014E}"/>
              </a:ext>
            </a:extLst>
          </p:cNvPr>
          <p:cNvSpPr/>
          <p:nvPr/>
        </p:nvSpPr>
        <p:spPr>
          <a:xfrm>
            <a:off x="324687" y="236766"/>
            <a:ext cx="3444880" cy="532903"/>
          </a:xfrm>
          <a:prstGeom prst="rect">
            <a:avLst/>
          </a:prstGeom>
        </p:spPr>
        <p:txBody>
          <a:bodyPr wrap="square">
            <a:spAutoFit/>
          </a:bodyPr>
          <a:lstStyle/>
          <a:p>
            <a:pPr algn="ctr">
              <a:lnSpc>
                <a:spcPct val="107000"/>
              </a:lnSpc>
              <a:spcAft>
                <a:spcPts val="800"/>
              </a:spcAft>
            </a:pPr>
            <a:r>
              <a:rPr lang="en-US" sz="28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S.M.A.R.T. </a:t>
            </a:r>
            <a:r>
              <a:rPr lang="en-US" sz="2800" dirty="0">
                <a:latin typeface="Calibri" panose="020F0502020204030204" pitchFamily="34" charset="0"/>
                <a:ea typeface="Calibri" panose="020F0502020204030204" pitchFamily="34" charset="0"/>
                <a:cs typeface="Times New Roman" panose="02020603050405020304" pitchFamily="18" charset="0"/>
              </a:rPr>
              <a:t>GOAL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94EBA086-7BAD-45D3-9E75-8438DD179E22}"/>
              </a:ext>
            </a:extLst>
          </p:cNvPr>
          <p:cNvSpPr/>
          <p:nvPr/>
        </p:nvSpPr>
        <p:spPr>
          <a:xfrm>
            <a:off x="726104" y="1051154"/>
            <a:ext cx="8955465" cy="523220"/>
          </a:xfrm>
          <a:prstGeom prst="rect">
            <a:avLst/>
          </a:prstGeom>
        </p:spPr>
        <p:txBody>
          <a:bodyPr wrap="none">
            <a:spAutoFit/>
          </a:bodyPr>
          <a:lstStyle/>
          <a:p>
            <a:r>
              <a:rPr lang="en-US" sz="2800" dirty="0">
                <a:solidFill>
                  <a:schemeClr val="accent6">
                    <a:lumMod val="75000"/>
                  </a:schemeClr>
                </a:solidFill>
              </a:rPr>
              <a:t>Insert text, audio or video to answer the following questions</a:t>
            </a:r>
          </a:p>
        </p:txBody>
      </p:sp>
      <p:graphicFrame>
        <p:nvGraphicFramePr>
          <p:cNvPr id="8" name="Table 7">
            <a:extLst>
              <a:ext uri="{FF2B5EF4-FFF2-40B4-BE49-F238E27FC236}">
                <a16:creationId xmlns:a16="http://schemas.microsoft.com/office/drawing/2014/main" id="{82C52B94-DF56-46DE-A6E7-89C4C352AD65}"/>
              </a:ext>
            </a:extLst>
          </p:cNvPr>
          <p:cNvGraphicFramePr>
            <a:graphicFrameLocks noGrp="1"/>
          </p:cNvGraphicFramePr>
          <p:nvPr>
            <p:extLst>
              <p:ext uri="{D42A27DB-BD31-4B8C-83A1-F6EECF244321}">
                <p14:modId xmlns:p14="http://schemas.microsoft.com/office/powerpoint/2010/main" val="2254539354"/>
              </p:ext>
            </p:extLst>
          </p:nvPr>
        </p:nvGraphicFramePr>
        <p:xfrm>
          <a:off x="849819" y="1685666"/>
          <a:ext cx="10468214" cy="4346984"/>
        </p:xfrm>
        <a:graphic>
          <a:graphicData uri="http://schemas.openxmlformats.org/drawingml/2006/table">
            <a:tbl>
              <a:tblPr firstRow="1" firstCol="1" bandRow="1">
                <a:tableStyleId>{5C22544A-7EE6-4342-B048-85BDC9FD1C3A}</a:tableStyleId>
              </a:tblPr>
              <a:tblGrid>
                <a:gridCol w="3393925">
                  <a:extLst>
                    <a:ext uri="{9D8B030D-6E8A-4147-A177-3AD203B41FA5}">
                      <a16:colId xmlns:a16="http://schemas.microsoft.com/office/drawing/2014/main" val="1180529432"/>
                    </a:ext>
                  </a:extLst>
                </a:gridCol>
                <a:gridCol w="7074289">
                  <a:extLst>
                    <a:ext uri="{9D8B030D-6E8A-4147-A177-3AD203B41FA5}">
                      <a16:colId xmlns:a16="http://schemas.microsoft.com/office/drawing/2014/main" val="1532393881"/>
                    </a:ext>
                  </a:extLst>
                </a:gridCol>
              </a:tblGrid>
              <a:tr h="565165">
                <a:tc>
                  <a:txBody>
                    <a:bodyPr/>
                    <a:lstStyle/>
                    <a:p>
                      <a:pPr marL="0" marR="0">
                        <a:lnSpc>
                          <a:spcPct val="107000"/>
                        </a:lnSpc>
                        <a:spcBef>
                          <a:spcPts val="0"/>
                        </a:spcBef>
                        <a:spcAft>
                          <a:spcPts val="0"/>
                        </a:spcAft>
                      </a:pPr>
                      <a:r>
                        <a:rPr lang="en-US" sz="3700" dirty="0">
                          <a:effectLst/>
                        </a:rPr>
                        <a:t>S</a:t>
                      </a:r>
                      <a:r>
                        <a:rPr lang="en-US" sz="1300" dirty="0">
                          <a:effectLst/>
                        </a:rPr>
                        <a:t>pecific</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tc>
                  <a:txBody>
                    <a:bodyPr/>
                    <a:lstStyle/>
                    <a:p>
                      <a:pPr marL="0" marR="0">
                        <a:lnSpc>
                          <a:spcPct val="107000"/>
                        </a:lnSpc>
                        <a:spcBef>
                          <a:spcPts val="0"/>
                        </a:spcBef>
                        <a:spcAft>
                          <a:spcPts val="0"/>
                        </a:spcAft>
                      </a:pPr>
                      <a:r>
                        <a:rPr lang="en-US" sz="1200" b="0" dirty="0">
                          <a:solidFill>
                            <a:schemeClr val="tx1"/>
                          </a:solidFill>
                          <a:effectLst/>
                        </a:rPr>
                        <a:t>What exactly do I want to do?</a:t>
                      </a:r>
                    </a:p>
                    <a:p>
                      <a:pPr marL="0" marR="0">
                        <a:lnSpc>
                          <a:spcPct val="107000"/>
                        </a:lnSpc>
                        <a:spcBef>
                          <a:spcPts val="0"/>
                        </a:spcBef>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extLst>
                  <a:ext uri="{0D108BD9-81ED-4DB2-BD59-A6C34878D82A}">
                    <a16:rowId xmlns:a16="http://schemas.microsoft.com/office/drawing/2014/main" val="3902982608"/>
                  </a:ext>
                </a:extLst>
              </a:tr>
              <a:tr h="580935">
                <a:tc>
                  <a:txBody>
                    <a:bodyPr/>
                    <a:lstStyle/>
                    <a:p>
                      <a:pPr marL="0" marR="0">
                        <a:lnSpc>
                          <a:spcPct val="107000"/>
                        </a:lnSpc>
                        <a:spcBef>
                          <a:spcPts val="0"/>
                        </a:spcBef>
                        <a:spcAft>
                          <a:spcPts val="0"/>
                        </a:spcAft>
                      </a:pPr>
                      <a:r>
                        <a:rPr lang="en-US" sz="3700" dirty="0">
                          <a:effectLst/>
                        </a:rPr>
                        <a:t>M</a:t>
                      </a:r>
                      <a:r>
                        <a:rPr lang="en-US" sz="1300" dirty="0">
                          <a:effectLst/>
                        </a:rPr>
                        <a:t>easurable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dk1"/>
                          </a:solidFill>
                          <a:effectLst/>
                          <a:latin typeface="+mn-lt"/>
                          <a:ea typeface="+mn-ea"/>
                          <a:cs typeface="+mn-cs"/>
                        </a:rPr>
                        <a:t>How will I track my progress? (Examples: set a timeline or share with others so they hold you accountable)</a:t>
                      </a:r>
                    </a:p>
                    <a:p>
                      <a:pPr marL="0" marR="0">
                        <a:lnSpc>
                          <a:spcPct val="107000"/>
                        </a:lnSpc>
                        <a:spcBef>
                          <a:spcPts val="0"/>
                        </a:spcBef>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extLst>
                  <a:ext uri="{0D108BD9-81ED-4DB2-BD59-A6C34878D82A}">
                    <a16:rowId xmlns:a16="http://schemas.microsoft.com/office/drawing/2014/main" val="1314634503"/>
                  </a:ext>
                </a:extLst>
              </a:tr>
              <a:tr h="580935">
                <a:tc>
                  <a:txBody>
                    <a:bodyPr/>
                    <a:lstStyle/>
                    <a:p>
                      <a:pPr marL="0" marR="0">
                        <a:lnSpc>
                          <a:spcPct val="107000"/>
                        </a:lnSpc>
                        <a:spcBef>
                          <a:spcPts val="0"/>
                        </a:spcBef>
                        <a:spcAft>
                          <a:spcPts val="0"/>
                        </a:spcAft>
                      </a:pPr>
                      <a:r>
                        <a:rPr lang="en-US" sz="3700" dirty="0">
                          <a:effectLst/>
                        </a:rPr>
                        <a:t>A</a:t>
                      </a:r>
                      <a:r>
                        <a:rPr lang="en-US" sz="1300" dirty="0">
                          <a:effectLst/>
                        </a:rPr>
                        <a:t>ttainable</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tc>
                  <a:txBody>
                    <a:bodyPr/>
                    <a:lstStyle/>
                    <a:p>
                      <a:pPr marL="0" marR="0">
                        <a:lnSpc>
                          <a:spcPct val="107000"/>
                        </a:lnSpc>
                        <a:spcBef>
                          <a:spcPts val="0"/>
                        </a:spcBef>
                        <a:spcAft>
                          <a:spcPts val="0"/>
                        </a:spcAft>
                      </a:pPr>
                      <a:r>
                        <a:rPr lang="en-US" sz="1200" dirty="0">
                          <a:solidFill>
                            <a:schemeClr val="tx1"/>
                          </a:solidFill>
                          <a:effectLst/>
                        </a:rPr>
                        <a:t>Is this realistic for me? Do I have what I need to make this possible?</a:t>
                      </a:r>
                    </a:p>
                    <a:p>
                      <a:pPr marL="0" marR="0">
                        <a:lnSpc>
                          <a:spcPct val="107000"/>
                        </a:lnSpc>
                        <a:spcBef>
                          <a:spcPts val="0"/>
                        </a:spcBef>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extLst>
                  <a:ext uri="{0D108BD9-81ED-4DB2-BD59-A6C34878D82A}">
                    <a16:rowId xmlns:a16="http://schemas.microsoft.com/office/drawing/2014/main" val="1720830970"/>
                  </a:ext>
                </a:extLst>
              </a:tr>
              <a:tr h="580935">
                <a:tc>
                  <a:txBody>
                    <a:bodyPr/>
                    <a:lstStyle/>
                    <a:p>
                      <a:pPr marL="0" marR="0">
                        <a:lnSpc>
                          <a:spcPct val="107000"/>
                        </a:lnSpc>
                        <a:spcBef>
                          <a:spcPts val="0"/>
                        </a:spcBef>
                        <a:spcAft>
                          <a:spcPts val="0"/>
                        </a:spcAft>
                      </a:pPr>
                      <a:r>
                        <a:rPr lang="en-US" sz="3700" dirty="0">
                          <a:effectLst/>
                        </a:rPr>
                        <a:t>R</a:t>
                      </a:r>
                      <a:r>
                        <a:rPr lang="en-US" sz="1300" dirty="0">
                          <a:effectLst/>
                        </a:rPr>
                        <a:t>elevant</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tc>
                  <a:txBody>
                    <a:bodyPr/>
                    <a:lstStyle/>
                    <a:p>
                      <a:pPr marL="0" marR="0">
                        <a:lnSpc>
                          <a:spcPct val="107000"/>
                        </a:lnSpc>
                        <a:spcBef>
                          <a:spcPts val="0"/>
                        </a:spcBef>
                        <a:spcAft>
                          <a:spcPts val="0"/>
                        </a:spcAft>
                      </a:pPr>
                      <a:r>
                        <a:rPr lang="en-US" sz="1200" dirty="0">
                          <a:solidFill>
                            <a:schemeClr val="tx1"/>
                          </a:solidFill>
                          <a:effectLst/>
                        </a:rPr>
                        <a:t>Why am I doing this? Is it relevant to my 4-H experience(s)?</a:t>
                      </a:r>
                    </a:p>
                    <a:p>
                      <a:pPr marL="0" marR="0">
                        <a:lnSpc>
                          <a:spcPct val="107000"/>
                        </a:lnSpc>
                        <a:spcBef>
                          <a:spcPts val="0"/>
                        </a:spcBef>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extLst>
                  <a:ext uri="{0D108BD9-81ED-4DB2-BD59-A6C34878D82A}">
                    <a16:rowId xmlns:a16="http://schemas.microsoft.com/office/drawing/2014/main" val="1950956044"/>
                  </a:ext>
                </a:extLst>
              </a:tr>
              <a:tr h="580935">
                <a:tc>
                  <a:txBody>
                    <a:bodyPr/>
                    <a:lstStyle/>
                    <a:p>
                      <a:pPr marL="0" marR="0">
                        <a:lnSpc>
                          <a:spcPct val="107000"/>
                        </a:lnSpc>
                        <a:spcBef>
                          <a:spcPts val="0"/>
                        </a:spcBef>
                        <a:spcAft>
                          <a:spcPts val="0"/>
                        </a:spcAft>
                      </a:pPr>
                      <a:r>
                        <a:rPr lang="en-US" sz="3700" dirty="0">
                          <a:effectLst/>
                        </a:rPr>
                        <a:t>T</a:t>
                      </a:r>
                      <a:r>
                        <a:rPr lang="en-US" sz="1300" dirty="0">
                          <a:effectLst/>
                        </a:rPr>
                        <a:t>ime-oriented</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tc>
                  <a:txBody>
                    <a:bodyPr/>
                    <a:lstStyle/>
                    <a:p>
                      <a:pPr marL="0" marR="0">
                        <a:lnSpc>
                          <a:spcPct val="107000"/>
                        </a:lnSpc>
                        <a:spcBef>
                          <a:spcPts val="0"/>
                        </a:spcBef>
                        <a:spcAft>
                          <a:spcPts val="0"/>
                        </a:spcAft>
                      </a:pPr>
                      <a:r>
                        <a:rPr lang="en-US" sz="1200" dirty="0">
                          <a:solidFill>
                            <a:schemeClr val="tx1"/>
                          </a:solidFill>
                          <a:effectLst/>
                        </a:rPr>
                        <a:t>When will I have this completed by?</a:t>
                      </a:r>
                    </a:p>
                    <a:p>
                      <a:pPr marL="0" marR="0">
                        <a:lnSpc>
                          <a:spcPct val="107000"/>
                        </a:lnSpc>
                        <a:spcBef>
                          <a:spcPts val="0"/>
                        </a:spcBef>
                        <a:spcAft>
                          <a:spcPts val="0"/>
                        </a:spcAft>
                      </a:pP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extLst>
                  <a:ext uri="{0D108BD9-81ED-4DB2-BD59-A6C34878D82A}">
                    <a16:rowId xmlns:a16="http://schemas.microsoft.com/office/drawing/2014/main" val="4122365386"/>
                  </a:ext>
                </a:extLst>
              </a:tr>
              <a:tr h="1446664">
                <a:tc gridSpan="2">
                  <a:txBody>
                    <a:bodyPr/>
                    <a:lstStyle/>
                    <a:p>
                      <a:pPr marL="0" marR="0">
                        <a:lnSpc>
                          <a:spcPct val="107000"/>
                        </a:lnSpc>
                        <a:spcBef>
                          <a:spcPts val="0"/>
                        </a:spcBef>
                        <a:spcAft>
                          <a:spcPts val="0"/>
                        </a:spcAft>
                      </a:pPr>
                      <a:r>
                        <a:rPr lang="en-US" sz="1200" b="0" dirty="0">
                          <a:solidFill>
                            <a:schemeClr val="tx1"/>
                          </a:solidFill>
                          <a:effectLst/>
                        </a:rPr>
                        <a:t>What did you learn from this goal? How might the results of your goal impact what you do in the future? </a:t>
                      </a:r>
                    </a:p>
                    <a:p>
                      <a:pPr marL="0" marR="0">
                        <a:lnSpc>
                          <a:spcPct val="107000"/>
                        </a:lnSpc>
                        <a:spcBef>
                          <a:spcPts val="0"/>
                        </a:spcBef>
                        <a:spcAft>
                          <a:spcPts val="0"/>
                        </a:spcAft>
                      </a:pPr>
                      <a:r>
                        <a:rPr lang="en-US" sz="600" dirty="0">
                          <a:effectLst/>
                        </a:rPr>
                        <a:t> </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5509" marR="35509" marT="0" marB="0">
                    <a:solidFill>
                      <a:schemeClr val="accent6">
                        <a:lumMod val="40000"/>
                        <a:lumOff val="60000"/>
                      </a:schemeClr>
                    </a:solidFill>
                  </a:tcPr>
                </a:tc>
                <a:tc hMerge="1">
                  <a:txBody>
                    <a:bodyPr/>
                    <a:lstStyle/>
                    <a:p>
                      <a:endParaRPr lang="en-US"/>
                    </a:p>
                  </a:txBody>
                  <a:tcPr/>
                </a:tc>
                <a:extLst>
                  <a:ext uri="{0D108BD9-81ED-4DB2-BD59-A6C34878D82A}">
                    <a16:rowId xmlns:a16="http://schemas.microsoft.com/office/drawing/2014/main" val="2282636802"/>
                  </a:ext>
                </a:extLst>
              </a:tr>
            </a:tbl>
          </a:graphicData>
        </a:graphic>
      </p:graphicFrame>
    </p:spTree>
    <p:extLst>
      <p:ext uri="{BB962C8B-B14F-4D97-AF65-F5344CB8AC3E}">
        <p14:creationId xmlns:p14="http://schemas.microsoft.com/office/powerpoint/2010/main" val="100711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5535DDB-69E9-4046-BE2F-D2AD0B330D06}"/>
              </a:ext>
            </a:extLst>
          </p:cNvPr>
          <p:cNvGraphicFramePr>
            <a:graphicFrameLocks noGrp="1"/>
          </p:cNvGraphicFramePr>
          <p:nvPr>
            <p:extLst>
              <p:ext uri="{D42A27DB-BD31-4B8C-83A1-F6EECF244321}">
                <p14:modId xmlns:p14="http://schemas.microsoft.com/office/powerpoint/2010/main" val="2165382330"/>
              </p:ext>
            </p:extLst>
          </p:nvPr>
        </p:nvGraphicFramePr>
        <p:xfrm>
          <a:off x="656318" y="1512774"/>
          <a:ext cx="11201400" cy="5041048"/>
        </p:xfrm>
        <a:graphic>
          <a:graphicData uri="http://schemas.openxmlformats.org/drawingml/2006/table">
            <a:tbl>
              <a:tblPr firstRow="1" bandRow="1">
                <a:tableStyleId>{93296810-A885-4BE3-A3E7-6D5BEEA58F35}</a:tableStyleId>
              </a:tblPr>
              <a:tblGrid>
                <a:gridCol w="3657600">
                  <a:extLst>
                    <a:ext uri="{9D8B030D-6E8A-4147-A177-3AD203B41FA5}">
                      <a16:colId xmlns:a16="http://schemas.microsoft.com/office/drawing/2014/main" val="763628047"/>
                    </a:ext>
                  </a:extLst>
                </a:gridCol>
                <a:gridCol w="685800">
                  <a:extLst>
                    <a:ext uri="{9D8B030D-6E8A-4147-A177-3AD203B41FA5}">
                      <a16:colId xmlns:a16="http://schemas.microsoft.com/office/drawing/2014/main" val="1186102306"/>
                    </a:ext>
                  </a:extLst>
                </a:gridCol>
                <a:gridCol w="685800">
                  <a:extLst>
                    <a:ext uri="{9D8B030D-6E8A-4147-A177-3AD203B41FA5}">
                      <a16:colId xmlns:a16="http://schemas.microsoft.com/office/drawing/2014/main" val="2686745205"/>
                    </a:ext>
                  </a:extLst>
                </a:gridCol>
                <a:gridCol w="685800">
                  <a:extLst>
                    <a:ext uri="{9D8B030D-6E8A-4147-A177-3AD203B41FA5}">
                      <a16:colId xmlns:a16="http://schemas.microsoft.com/office/drawing/2014/main" val="1128007963"/>
                    </a:ext>
                  </a:extLst>
                </a:gridCol>
                <a:gridCol w="685800">
                  <a:extLst>
                    <a:ext uri="{9D8B030D-6E8A-4147-A177-3AD203B41FA5}">
                      <a16:colId xmlns:a16="http://schemas.microsoft.com/office/drawing/2014/main" val="1932224645"/>
                    </a:ext>
                  </a:extLst>
                </a:gridCol>
                <a:gridCol w="685800">
                  <a:extLst>
                    <a:ext uri="{9D8B030D-6E8A-4147-A177-3AD203B41FA5}">
                      <a16:colId xmlns:a16="http://schemas.microsoft.com/office/drawing/2014/main" val="2603289623"/>
                    </a:ext>
                  </a:extLst>
                </a:gridCol>
                <a:gridCol w="685800">
                  <a:extLst>
                    <a:ext uri="{9D8B030D-6E8A-4147-A177-3AD203B41FA5}">
                      <a16:colId xmlns:a16="http://schemas.microsoft.com/office/drawing/2014/main" val="2990331457"/>
                    </a:ext>
                  </a:extLst>
                </a:gridCol>
                <a:gridCol w="685800">
                  <a:extLst>
                    <a:ext uri="{9D8B030D-6E8A-4147-A177-3AD203B41FA5}">
                      <a16:colId xmlns:a16="http://schemas.microsoft.com/office/drawing/2014/main" val="2367846293"/>
                    </a:ext>
                  </a:extLst>
                </a:gridCol>
                <a:gridCol w="685800">
                  <a:extLst>
                    <a:ext uri="{9D8B030D-6E8A-4147-A177-3AD203B41FA5}">
                      <a16:colId xmlns:a16="http://schemas.microsoft.com/office/drawing/2014/main" val="2795663535"/>
                    </a:ext>
                  </a:extLst>
                </a:gridCol>
                <a:gridCol w="685800">
                  <a:extLst>
                    <a:ext uri="{9D8B030D-6E8A-4147-A177-3AD203B41FA5}">
                      <a16:colId xmlns:a16="http://schemas.microsoft.com/office/drawing/2014/main" val="2709988625"/>
                    </a:ext>
                  </a:extLst>
                </a:gridCol>
                <a:gridCol w="685800">
                  <a:extLst>
                    <a:ext uri="{9D8B030D-6E8A-4147-A177-3AD203B41FA5}">
                      <a16:colId xmlns:a16="http://schemas.microsoft.com/office/drawing/2014/main" val="3460790959"/>
                    </a:ext>
                  </a:extLst>
                </a:gridCol>
                <a:gridCol w="685800">
                  <a:extLst>
                    <a:ext uri="{9D8B030D-6E8A-4147-A177-3AD203B41FA5}">
                      <a16:colId xmlns:a16="http://schemas.microsoft.com/office/drawing/2014/main" val="1247076462"/>
                    </a:ext>
                  </a:extLst>
                </a:gridCol>
              </a:tblGrid>
              <a:tr h="651928">
                <a:tc>
                  <a:txBody>
                    <a:bodyPr/>
                    <a:lstStyle/>
                    <a:p>
                      <a:r>
                        <a:rPr lang="en-US" dirty="0"/>
                        <a:t>Project</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tc>
                  <a:txBody>
                    <a:bodyPr/>
                    <a:lstStyle/>
                    <a:p>
                      <a:r>
                        <a:rPr lang="en-US" dirty="0"/>
                        <a:t>20</a:t>
                      </a:r>
                    </a:p>
                    <a:p>
                      <a:r>
                        <a:rPr lang="en-US" dirty="0"/>
                        <a:t>20</a:t>
                      </a:r>
                    </a:p>
                  </a:txBody>
                  <a:tcPr/>
                </a:tc>
                <a:extLst>
                  <a:ext uri="{0D108BD9-81ED-4DB2-BD59-A6C34878D82A}">
                    <a16:rowId xmlns:a16="http://schemas.microsoft.com/office/drawing/2014/main" val="884814557"/>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6487109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6224168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2920262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33050570"/>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6100484"/>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83602970"/>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950852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39589186"/>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9954022"/>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3060323"/>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61343915"/>
                  </a:ext>
                </a:extLst>
              </a:tr>
              <a:tr h="326278">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54946958"/>
                  </a:ext>
                </a:extLst>
              </a:tr>
            </a:tbl>
          </a:graphicData>
        </a:graphic>
      </p:graphicFrame>
      <p:sp>
        <p:nvSpPr>
          <p:cNvPr id="6" name="Rectangle 5">
            <a:extLst>
              <a:ext uri="{FF2B5EF4-FFF2-40B4-BE49-F238E27FC236}">
                <a16:creationId xmlns:a16="http://schemas.microsoft.com/office/drawing/2014/main" id="{0FA4004D-86DF-4120-A5BB-B06D7E033BC2}"/>
              </a:ext>
            </a:extLst>
          </p:cNvPr>
          <p:cNvSpPr/>
          <p:nvPr/>
        </p:nvSpPr>
        <p:spPr>
          <a:xfrm>
            <a:off x="656318" y="0"/>
            <a:ext cx="11201400" cy="1930400"/>
          </a:xfrm>
          <a:prstGeom prst="rect">
            <a:avLst/>
          </a:prstGeom>
        </p:spPr>
        <p:txBody>
          <a:bodyPr wrap="square">
            <a:spAutoFit/>
          </a:bodyPr>
          <a:lstStyle/>
          <a:p>
            <a:pPr algn="ctr">
              <a:lnSpc>
                <a:spcPct val="107000"/>
              </a:lnSpc>
              <a:spcAft>
                <a:spcPts val="800"/>
              </a:spcAft>
            </a:pPr>
            <a:r>
              <a:rPr lang="en-US" sz="2800" dirty="0">
                <a:solidFill>
                  <a:srgbClr val="70AD47"/>
                </a:solidFill>
                <a:latin typeface="Calibri" panose="020F0502020204030204" pitchFamily="34" charset="0"/>
                <a:ea typeface="Calibri" panose="020F0502020204030204" pitchFamily="34" charset="0"/>
                <a:cs typeface="Times New Roman" panose="02020603050405020304" pitchFamily="18" charset="0"/>
              </a:rPr>
              <a:t>4-H Year-by-Year Records </a:t>
            </a:r>
            <a:endParaRPr lang="en-US" sz="2800"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t>Projects</a:t>
            </a:r>
          </a:p>
          <a:p>
            <a:pPr>
              <a:lnSpc>
                <a:spcPct val="107000"/>
              </a:lnSpc>
              <a:spcAft>
                <a:spcPts val="800"/>
              </a:spcAft>
            </a:pPr>
            <a:r>
              <a:rPr lang="en-US" sz="1200" dirty="0"/>
              <a:t>PLEASE NOTE: This is NOT a list of fair exhibits, but rather the projects you enrolled in (ex. Exploring, Cultural Arts, Woodworking, Dogs.)  Save this form and simply add to it each year.</a:t>
            </a:r>
          </a:p>
          <a:p>
            <a:pPr algn="ctr">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246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1418</TotalTime>
  <Words>2006</Words>
  <Application>Microsoft Office PowerPoint</Application>
  <PresentationFormat>Widescreen</PresentationFormat>
  <Paragraphs>222</Paragraphs>
  <Slides>19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Arial Black</vt:lpstr>
      <vt:lpstr>Calibri</vt:lpstr>
      <vt:lpstr>Calibri Light</vt:lpstr>
      <vt:lpstr>Courier New</vt:lpstr>
      <vt:lpstr>Symbol</vt: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This Year’s Project Reflection </vt:lpstr>
      <vt:lpstr>PowerPoint Presentation</vt:lpstr>
      <vt:lpstr>PowerPoint Presentation</vt:lpstr>
      <vt:lpstr>This Year’s 4-H Activities/4-H Service Reflection </vt:lpstr>
      <vt:lpstr>This Year’s Youth Leadership Project </vt:lpstr>
      <vt:lpstr>PowerPoint Presentation</vt:lpstr>
      <vt:lpstr>PowerPoint Presentation</vt:lpstr>
      <vt:lpstr>This Year’s Non 4-H Activities/Service Reflection </vt:lpstr>
      <vt:lpstr>Voice of the Parent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dc:creator>
  <cp:lastModifiedBy>Rachel Hart-Brinson</cp:lastModifiedBy>
  <cp:revision>52</cp:revision>
  <dcterms:created xsi:type="dcterms:W3CDTF">2020-03-14T20:47:30Z</dcterms:created>
  <dcterms:modified xsi:type="dcterms:W3CDTF">2020-06-01T18:00:49Z</dcterms:modified>
</cp:coreProperties>
</file>